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78" r:id="rId12"/>
    <p:sldId id="280" r:id="rId13"/>
    <p:sldId id="268" r:id="rId14"/>
    <p:sldId id="269" r:id="rId15"/>
    <p:sldId id="270" r:id="rId16"/>
    <p:sldId id="271" r:id="rId17"/>
    <p:sldId id="272" r:id="rId18"/>
    <p:sldId id="273" r:id="rId19"/>
    <p:sldId id="274" r:id="rId20"/>
    <p:sldId id="279" r:id="rId21"/>
    <p:sldId id="276" r:id="rId22"/>
    <p:sldId id="277"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77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8DC787-24A1-49B1-A176-0E512F8C5D48}"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297059989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8DC787-24A1-49B1-A176-0E512F8C5D48}"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106533887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8DC787-24A1-49B1-A176-0E512F8C5D48}"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205023823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8DC787-24A1-49B1-A176-0E512F8C5D48}"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145798947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DC787-24A1-49B1-A176-0E512F8C5D48}"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117311966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8DC787-24A1-49B1-A176-0E512F8C5D48}"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16409648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8DC787-24A1-49B1-A176-0E512F8C5D48}" type="datetimeFigureOut">
              <a:rPr lang="en-US" smtClean="0"/>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294931916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8DC787-24A1-49B1-A176-0E512F8C5D48}" type="datetimeFigureOut">
              <a:rPr lang="en-US" smtClean="0"/>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219294461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DC787-24A1-49B1-A176-0E512F8C5D48}" type="datetimeFigureOut">
              <a:rPr lang="en-US" smtClean="0"/>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224752159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DC787-24A1-49B1-A176-0E512F8C5D48}"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74224212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DC787-24A1-49B1-A176-0E512F8C5D48}"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AFCA-E8BA-40CA-BC88-4A9E159F28AB}" type="slidenum">
              <a:rPr lang="en-US" smtClean="0"/>
              <a:t>‹#›</a:t>
            </a:fld>
            <a:endParaRPr lang="en-US"/>
          </a:p>
        </p:txBody>
      </p:sp>
    </p:spTree>
    <p:extLst>
      <p:ext uri="{BB962C8B-B14F-4D97-AF65-F5344CB8AC3E}">
        <p14:creationId xmlns:p14="http://schemas.microsoft.com/office/powerpoint/2010/main" val="303979841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DC787-24A1-49B1-A176-0E512F8C5D48}" type="datetimeFigureOut">
              <a:rPr lang="en-US" smtClean="0"/>
              <a:t>7/24/2014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AFCA-E8BA-40CA-BC88-4A9E159F28AB}" type="slidenum">
              <a:rPr lang="en-US" smtClean="0"/>
              <a:t>‹#›</a:t>
            </a:fld>
            <a:endParaRPr lang="en-US"/>
          </a:p>
        </p:txBody>
      </p:sp>
    </p:spTree>
    <p:extLst>
      <p:ext uri="{BB962C8B-B14F-4D97-AF65-F5344CB8AC3E}">
        <p14:creationId xmlns:p14="http://schemas.microsoft.com/office/powerpoint/2010/main" val="2452918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10746" y="626076"/>
            <a:ext cx="8040130" cy="1938992"/>
          </a:xfrm>
          <a:prstGeom prst="rect">
            <a:avLst/>
          </a:prstGeom>
          <a:noFill/>
        </p:spPr>
        <p:txBody>
          <a:bodyPr wrap="square" rtlCol="0">
            <a:spAutoFit/>
          </a:bodyPr>
          <a:lstStyle/>
          <a:p>
            <a:pPr algn="ctr"/>
            <a:r>
              <a:rPr lang="en-US" sz="4000" dirty="0" smtClean="0">
                <a:solidFill>
                  <a:srgbClr val="FFFF00"/>
                </a:solidFill>
              </a:rPr>
              <a:t>Resisting Evil </a:t>
            </a:r>
          </a:p>
          <a:p>
            <a:pPr algn="ctr"/>
            <a:r>
              <a:rPr lang="en-US" sz="4000" dirty="0" smtClean="0">
                <a:solidFill>
                  <a:srgbClr val="FFFF00"/>
                </a:solidFill>
              </a:rPr>
              <a:t>and </a:t>
            </a:r>
          </a:p>
          <a:p>
            <a:pPr algn="ctr"/>
            <a:r>
              <a:rPr lang="en-US" sz="4000" dirty="0" smtClean="0">
                <a:solidFill>
                  <a:srgbClr val="FFFF00"/>
                </a:solidFill>
              </a:rPr>
              <a:t>Finding Intimacy with God</a:t>
            </a:r>
            <a:endParaRPr lang="en-US" sz="4000" dirty="0">
              <a:solidFill>
                <a:srgbClr val="FFFF0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461" t="30085" r="24308" b="18823"/>
          <a:stretch/>
        </p:blipFill>
        <p:spPr>
          <a:xfrm>
            <a:off x="2168611" y="3962400"/>
            <a:ext cx="4724400" cy="2895600"/>
          </a:xfrm>
          <a:prstGeom prst="rect">
            <a:avLst/>
          </a:prstGeom>
        </p:spPr>
      </p:pic>
    </p:spTree>
    <p:extLst>
      <p:ext uri="{BB962C8B-B14F-4D97-AF65-F5344CB8AC3E}">
        <p14:creationId xmlns:p14="http://schemas.microsoft.com/office/powerpoint/2010/main" val="413678435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01" t="8098" r="4000" b="7787"/>
          <a:stretch/>
        </p:blipFill>
        <p:spPr>
          <a:xfrm>
            <a:off x="3618012" y="3649362"/>
            <a:ext cx="5525988" cy="3208638"/>
          </a:xfrm>
          <a:prstGeom prst="rect">
            <a:avLst/>
          </a:prstGeom>
        </p:spPr>
      </p:pic>
      <p:sp>
        <p:nvSpPr>
          <p:cNvPr id="3" name="TextBox 2"/>
          <p:cNvSpPr txBox="1"/>
          <p:nvPr/>
        </p:nvSpPr>
        <p:spPr>
          <a:xfrm>
            <a:off x="0" y="0"/>
            <a:ext cx="9144000" cy="6432530"/>
          </a:xfrm>
          <a:prstGeom prst="rect">
            <a:avLst/>
          </a:prstGeom>
          <a:noFill/>
        </p:spPr>
        <p:txBody>
          <a:bodyPr wrap="square" rtlCol="0">
            <a:spAutoFit/>
          </a:bodyPr>
          <a:lstStyle/>
          <a:p>
            <a:r>
              <a:rPr lang="en-US" sz="3200" dirty="0" smtClean="0">
                <a:solidFill>
                  <a:srgbClr val="FFFF00"/>
                </a:solidFill>
              </a:rPr>
              <a:t>Reasons to Confess</a:t>
            </a:r>
          </a:p>
          <a:p>
            <a:pPr marL="457200" indent="-457200">
              <a:spcBef>
                <a:spcPts val="1800"/>
              </a:spcBef>
              <a:buFont typeface="Wingdings 2" panose="05020102010507070707" pitchFamily="18" charset="2"/>
              <a:buChar char=""/>
            </a:pPr>
            <a:r>
              <a:rPr lang="en-US" sz="3200" dirty="0" smtClean="0">
                <a:solidFill>
                  <a:schemeClr val="bg1"/>
                </a:solidFill>
              </a:rPr>
              <a:t>Desire to stay in close relationship with God despite sinful mistakes.</a:t>
            </a:r>
          </a:p>
          <a:p>
            <a:pPr marL="457200" indent="-457200">
              <a:spcBef>
                <a:spcPts val="1800"/>
              </a:spcBef>
              <a:buFont typeface="Wingdings 2" panose="05020102010507070707" pitchFamily="18" charset="2"/>
              <a:buChar char=""/>
            </a:pPr>
            <a:r>
              <a:rPr lang="en-US" sz="3200" dirty="0" smtClean="0">
                <a:solidFill>
                  <a:schemeClr val="bg1"/>
                </a:solidFill>
              </a:rPr>
              <a:t>Holy Spirit brings conviction to us that we have sinned and need to confess.</a:t>
            </a:r>
          </a:p>
          <a:p>
            <a:pPr marL="457200" indent="-457200">
              <a:spcBef>
                <a:spcPts val="1800"/>
              </a:spcBef>
              <a:buFont typeface="Wingdings 2" panose="05020102010507070707" pitchFamily="18" charset="2"/>
              <a:buChar char=""/>
            </a:pPr>
            <a:r>
              <a:rPr lang="en-US" sz="3200" dirty="0" smtClean="0">
                <a:solidFill>
                  <a:schemeClr val="bg1"/>
                </a:solidFill>
              </a:rPr>
              <a:t>Spiritual friends confront us about our sin and encourage us to 					    confess.</a:t>
            </a:r>
          </a:p>
          <a:p>
            <a:pPr marL="457200" indent="-457200">
              <a:spcBef>
                <a:spcPts val="1800"/>
              </a:spcBef>
              <a:buFont typeface="Wingdings 2" panose="05020102010507070707" pitchFamily="18" charset="2"/>
              <a:buChar char=""/>
            </a:pPr>
            <a:r>
              <a:rPr lang="en-US" sz="3200" dirty="0" smtClean="0">
                <a:solidFill>
                  <a:schemeClr val="bg1"/>
                </a:solidFill>
              </a:rPr>
              <a:t>God’s Word says 				         confession is 					         important.</a:t>
            </a:r>
          </a:p>
        </p:txBody>
      </p:sp>
    </p:spTree>
    <p:extLst>
      <p:ext uri="{BB962C8B-B14F-4D97-AF65-F5344CB8AC3E}">
        <p14:creationId xmlns:p14="http://schemas.microsoft.com/office/powerpoint/2010/main" val="376426558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39614" b="2799"/>
          <a:stretch/>
        </p:blipFill>
        <p:spPr>
          <a:xfrm>
            <a:off x="0" y="0"/>
            <a:ext cx="9144000" cy="3291840"/>
          </a:xfrm>
          <a:prstGeom prst="rect">
            <a:avLst/>
          </a:prstGeom>
        </p:spPr>
      </p:pic>
      <p:sp>
        <p:nvSpPr>
          <p:cNvPr id="4" name="TextBox 3"/>
          <p:cNvSpPr txBox="1"/>
          <p:nvPr/>
        </p:nvSpPr>
        <p:spPr>
          <a:xfrm>
            <a:off x="7372865" y="0"/>
            <a:ext cx="1771135" cy="307777"/>
          </a:xfrm>
          <a:prstGeom prst="rect">
            <a:avLst/>
          </a:prstGeom>
          <a:noFill/>
        </p:spPr>
        <p:txBody>
          <a:bodyPr wrap="square" rtlCol="0">
            <a:spAutoFit/>
          </a:bodyPr>
          <a:lstStyle/>
          <a:p>
            <a:pPr algn="r"/>
            <a:r>
              <a:rPr lang="en-US" sz="1400" dirty="0" smtClean="0"/>
              <a:t>issacharinitiative.org</a:t>
            </a:r>
            <a:endParaRPr lang="en-US" sz="1400" dirty="0"/>
          </a:p>
        </p:txBody>
      </p:sp>
      <p:sp>
        <p:nvSpPr>
          <p:cNvPr id="2" name="TextBox 1"/>
          <p:cNvSpPr txBox="1"/>
          <p:nvPr/>
        </p:nvSpPr>
        <p:spPr>
          <a:xfrm>
            <a:off x="0" y="3291840"/>
            <a:ext cx="9144000" cy="2585323"/>
          </a:xfrm>
          <a:prstGeom prst="rect">
            <a:avLst/>
          </a:prstGeom>
          <a:noFill/>
        </p:spPr>
        <p:txBody>
          <a:bodyPr wrap="square" rtlCol="0">
            <a:spAutoFit/>
          </a:bodyPr>
          <a:lstStyle/>
          <a:p>
            <a:r>
              <a:rPr lang="en-US" sz="3200" dirty="0">
                <a:solidFill>
                  <a:srgbClr val="FFFF00"/>
                </a:solidFill>
              </a:rPr>
              <a:t>1 John 1.9 </a:t>
            </a:r>
            <a:r>
              <a:rPr lang="en-US" sz="3200" dirty="0" smtClean="0">
                <a:solidFill>
                  <a:srgbClr val="FFFF00"/>
                </a:solidFill>
              </a:rPr>
              <a:t>NASB: </a:t>
            </a:r>
            <a:r>
              <a:rPr lang="en-US" sz="3200" dirty="0">
                <a:solidFill>
                  <a:srgbClr val="FFFF00"/>
                </a:solidFill>
              </a:rPr>
              <a:t>“If we </a:t>
            </a:r>
            <a:r>
              <a:rPr lang="en-US" sz="3200" u="sng" dirty="0">
                <a:solidFill>
                  <a:schemeClr val="bg1"/>
                </a:solidFill>
              </a:rPr>
              <a:t>confess</a:t>
            </a:r>
            <a:r>
              <a:rPr lang="en-US" sz="3200" dirty="0">
                <a:solidFill>
                  <a:srgbClr val="FF0000"/>
                </a:solidFill>
              </a:rPr>
              <a:t> </a:t>
            </a:r>
            <a:r>
              <a:rPr lang="en-US" sz="3200" dirty="0">
                <a:solidFill>
                  <a:srgbClr val="FFFF00"/>
                </a:solidFill>
              </a:rPr>
              <a:t>our sins, He is faithful and righteous </a:t>
            </a:r>
            <a:r>
              <a:rPr lang="en-US" sz="3200" dirty="0">
                <a:solidFill>
                  <a:srgbClr val="FF0000"/>
                </a:solidFill>
              </a:rPr>
              <a:t>to forgive </a:t>
            </a:r>
            <a:r>
              <a:rPr lang="en-US" sz="3200" dirty="0">
                <a:solidFill>
                  <a:srgbClr val="FFFF00"/>
                </a:solidFill>
              </a:rPr>
              <a:t>us our sins and </a:t>
            </a:r>
            <a:r>
              <a:rPr lang="en-US" sz="3200" dirty="0">
                <a:solidFill>
                  <a:srgbClr val="FF0000"/>
                </a:solidFill>
              </a:rPr>
              <a:t>to cleanse </a:t>
            </a:r>
            <a:r>
              <a:rPr lang="en-US" sz="3200" dirty="0">
                <a:solidFill>
                  <a:srgbClr val="FFFF00"/>
                </a:solidFill>
              </a:rPr>
              <a:t>us from all unrighteousness</a:t>
            </a:r>
            <a:r>
              <a:rPr lang="en-US" sz="3200" dirty="0" smtClean="0">
                <a:solidFill>
                  <a:srgbClr val="FFFF00"/>
                </a:solidFill>
              </a:rPr>
              <a:t>.”</a:t>
            </a:r>
          </a:p>
          <a:p>
            <a:endParaRPr lang="en-US" sz="1400" dirty="0">
              <a:solidFill>
                <a:srgbClr val="FFFF00"/>
              </a:solidFill>
            </a:endParaRPr>
          </a:p>
          <a:p>
            <a:r>
              <a:rPr lang="en-US" sz="3200" dirty="0" smtClean="0">
                <a:solidFill>
                  <a:srgbClr val="FFFF00"/>
                </a:solidFill>
              </a:rPr>
              <a:t>			</a:t>
            </a:r>
            <a:r>
              <a:rPr lang="en-US" sz="3200" dirty="0" smtClean="0">
                <a:solidFill>
                  <a:srgbClr val="FF0000"/>
                </a:solidFill>
              </a:rPr>
              <a:t>to restore our relationship with him</a:t>
            </a:r>
          </a:p>
          <a:p>
            <a:endParaRPr lang="en-US" sz="2000" dirty="0">
              <a:solidFill>
                <a:schemeClr val="bg1"/>
              </a:solidFill>
            </a:endParaRPr>
          </a:p>
        </p:txBody>
      </p:sp>
      <p:cxnSp>
        <p:nvCxnSpPr>
          <p:cNvPr id="6" name="Straight Arrow Connector 5"/>
          <p:cNvCxnSpPr/>
          <p:nvPr/>
        </p:nvCxnSpPr>
        <p:spPr>
          <a:xfrm flipH="1" flipV="1">
            <a:off x="4028304" y="2850293"/>
            <a:ext cx="543696" cy="58488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05232" y="1775796"/>
            <a:ext cx="4077730" cy="1077218"/>
          </a:xfrm>
          <a:prstGeom prst="rect">
            <a:avLst/>
          </a:prstGeom>
          <a:noFill/>
        </p:spPr>
        <p:txBody>
          <a:bodyPr wrap="square" rtlCol="0">
            <a:spAutoFit/>
          </a:bodyPr>
          <a:lstStyle/>
          <a:p>
            <a:pPr algn="ctr"/>
            <a:r>
              <a:rPr lang="el-GR" sz="3200" dirty="0" smtClean="0">
                <a:solidFill>
                  <a:schemeClr val="bg1"/>
                </a:solidFill>
              </a:rPr>
              <a:t>ὁμολογέω</a:t>
            </a:r>
            <a:endParaRPr lang="en-US" sz="3200" dirty="0" smtClean="0">
              <a:solidFill>
                <a:schemeClr val="bg1"/>
              </a:solidFill>
            </a:endParaRPr>
          </a:p>
          <a:p>
            <a:pPr algn="ctr"/>
            <a:r>
              <a:rPr lang="en-US" sz="3200" dirty="0" smtClean="0">
                <a:solidFill>
                  <a:schemeClr val="bg1"/>
                </a:solidFill>
              </a:rPr>
              <a:t>“say </a:t>
            </a:r>
            <a:r>
              <a:rPr lang="en-US" sz="3200" dirty="0">
                <a:solidFill>
                  <a:schemeClr val="bg1"/>
                </a:solidFill>
              </a:rPr>
              <a:t>the same thing”</a:t>
            </a:r>
          </a:p>
        </p:txBody>
      </p:sp>
      <p:cxnSp>
        <p:nvCxnSpPr>
          <p:cNvPr id="10" name="Straight Arrow Connector 9"/>
          <p:cNvCxnSpPr/>
          <p:nvPr/>
        </p:nvCxnSpPr>
        <p:spPr>
          <a:xfrm>
            <a:off x="5395785" y="4625487"/>
            <a:ext cx="8237" cy="49762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28304" y="4258962"/>
            <a:ext cx="1367481" cy="3665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95785" y="4258962"/>
            <a:ext cx="1285101" cy="3665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72481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39614" b="2799"/>
          <a:stretch/>
        </p:blipFill>
        <p:spPr>
          <a:xfrm>
            <a:off x="0" y="0"/>
            <a:ext cx="9144000" cy="3291840"/>
          </a:xfrm>
          <a:prstGeom prst="rect">
            <a:avLst/>
          </a:prstGeom>
        </p:spPr>
      </p:pic>
      <p:sp>
        <p:nvSpPr>
          <p:cNvPr id="4" name="TextBox 3"/>
          <p:cNvSpPr txBox="1"/>
          <p:nvPr/>
        </p:nvSpPr>
        <p:spPr>
          <a:xfrm>
            <a:off x="7372865" y="0"/>
            <a:ext cx="1771135" cy="307777"/>
          </a:xfrm>
          <a:prstGeom prst="rect">
            <a:avLst/>
          </a:prstGeom>
          <a:noFill/>
        </p:spPr>
        <p:txBody>
          <a:bodyPr wrap="square" rtlCol="0">
            <a:spAutoFit/>
          </a:bodyPr>
          <a:lstStyle/>
          <a:p>
            <a:pPr algn="r"/>
            <a:r>
              <a:rPr lang="en-US" sz="1400" dirty="0" smtClean="0"/>
              <a:t>issacharinitiative.org</a:t>
            </a:r>
            <a:endParaRPr lang="en-US" sz="1400" dirty="0"/>
          </a:p>
        </p:txBody>
      </p:sp>
      <p:sp>
        <p:nvSpPr>
          <p:cNvPr id="2" name="TextBox 1"/>
          <p:cNvSpPr txBox="1"/>
          <p:nvPr/>
        </p:nvSpPr>
        <p:spPr>
          <a:xfrm>
            <a:off x="0" y="3291840"/>
            <a:ext cx="9144000" cy="3662541"/>
          </a:xfrm>
          <a:prstGeom prst="rect">
            <a:avLst/>
          </a:prstGeom>
          <a:noFill/>
        </p:spPr>
        <p:txBody>
          <a:bodyPr wrap="square" rtlCol="0">
            <a:spAutoFit/>
          </a:bodyPr>
          <a:lstStyle/>
          <a:p>
            <a:r>
              <a:rPr lang="en-US" sz="3200" dirty="0">
                <a:solidFill>
                  <a:srgbClr val="FFFF00"/>
                </a:solidFill>
              </a:rPr>
              <a:t>1 John 1.9 </a:t>
            </a:r>
            <a:r>
              <a:rPr lang="en-US" sz="3200" dirty="0" smtClean="0">
                <a:solidFill>
                  <a:srgbClr val="FFFF00"/>
                </a:solidFill>
              </a:rPr>
              <a:t>NASB: </a:t>
            </a:r>
            <a:r>
              <a:rPr lang="en-US" sz="3200" dirty="0">
                <a:solidFill>
                  <a:srgbClr val="FFFF00"/>
                </a:solidFill>
              </a:rPr>
              <a:t>“If we </a:t>
            </a:r>
            <a:r>
              <a:rPr lang="en-US" sz="3200" u="sng" dirty="0">
                <a:solidFill>
                  <a:schemeClr val="bg1"/>
                </a:solidFill>
              </a:rPr>
              <a:t>confess</a:t>
            </a:r>
            <a:r>
              <a:rPr lang="en-US" sz="3200" dirty="0">
                <a:solidFill>
                  <a:srgbClr val="FF0000"/>
                </a:solidFill>
              </a:rPr>
              <a:t> </a:t>
            </a:r>
            <a:r>
              <a:rPr lang="en-US" sz="3200" dirty="0">
                <a:solidFill>
                  <a:srgbClr val="FFFF00"/>
                </a:solidFill>
              </a:rPr>
              <a:t>our sins, He is faithful and righteous </a:t>
            </a:r>
            <a:r>
              <a:rPr lang="en-US" sz="3200" dirty="0">
                <a:solidFill>
                  <a:srgbClr val="FF0000"/>
                </a:solidFill>
              </a:rPr>
              <a:t>to forgive </a:t>
            </a:r>
            <a:r>
              <a:rPr lang="en-US" sz="3200" dirty="0">
                <a:solidFill>
                  <a:srgbClr val="FFFF00"/>
                </a:solidFill>
              </a:rPr>
              <a:t>us our sins and </a:t>
            </a:r>
            <a:r>
              <a:rPr lang="en-US" sz="3200" dirty="0">
                <a:solidFill>
                  <a:srgbClr val="FF0000"/>
                </a:solidFill>
              </a:rPr>
              <a:t>to cleanse </a:t>
            </a:r>
            <a:r>
              <a:rPr lang="en-US" sz="3200" dirty="0">
                <a:solidFill>
                  <a:srgbClr val="FFFF00"/>
                </a:solidFill>
              </a:rPr>
              <a:t>us from all unrighteousness</a:t>
            </a:r>
            <a:r>
              <a:rPr lang="en-US" sz="3200" dirty="0" smtClean="0">
                <a:solidFill>
                  <a:srgbClr val="FFFF00"/>
                </a:solidFill>
              </a:rPr>
              <a:t>.”</a:t>
            </a:r>
          </a:p>
          <a:p>
            <a:endParaRPr lang="en-US" sz="1400" dirty="0">
              <a:solidFill>
                <a:srgbClr val="FFFF00"/>
              </a:solidFill>
            </a:endParaRPr>
          </a:p>
          <a:p>
            <a:r>
              <a:rPr lang="en-US" sz="3200" dirty="0" smtClean="0">
                <a:solidFill>
                  <a:srgbClr val="FFFF00"/>
                </a:solidFill>
              </a:rPr>
              <a:t>			</a:t>
            </a:r>
            <a:r>
              <a:rPr lang="en-US" sz="3200" dirty="0" smtClean="0">
                <a:solidFill>
                  <a:srgbClr val="FF0000"/>
                </a:solidFill>
              </a:rPr>
              <a:t>to restore our relationship with him</a:t>
            </a:r>
          </a:p>
          <a:p>
            <a:endParaRPr lang="en-US" sz="2000" dirty="0">
              <a:solidFill>
                <a:schemeClr val="bg1"/>
              </a:solidFill>
            </a:endParaRPr>
          </a:p>
          <a:p>
            <a:pPr algn="r"/>
            <a:r>
              <a:rPr lang="en-US" sz="3200" dirty="0">
                <a:solidFill>
                  <a:schemeClr val="bg1"/>
                </a:solidFill>
              </a:rPr>
              <a:t>Romans 8.1 NASB:  “Therefore there is now no condemnation for those who are in Christ Jesus.”</a:t>
            </a:r>
            <a:endParaRPr lang="en-US" sz="3200" dirty="0">
              <a:solidFill>
                <a:schemeClr val="bg1"/>
              </a:solidFill>
            </a:endParaRPr>
          </a:p>
        </p:txBody>
      </p:sp>
      <p:cxnSp>
        <p:nvCxnSpPr>
          <p:cNvPr id="6" name="Straight Arrow Connector 5"/>
          <p:cNvCxnSpPr/>
          <p:nvPr/>
        </p:nvCxnSpPr>
        <p:spPr>
          <a:xfrm flipH="1" flipV="1">
            <a:off x="4028304" y="2850293"/>
            <a:ext cx="543696" cy="58488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05232" y="1775796"/>
            <a:ext cx="4077730" cy="1077218"/>
          </a:xfrm>
          <a:prstGeom prst="rect">
            <a:avLst/>
          </a:prstGeom>
          <a:noFill/>
        </p:spPr>
        <p:txBody>
          <a:bodyPr wrap="square" rtlCol="0">
            <a:spAutoFit/>
          </a:bodyPr>
          <a:lstStyle/>
          <a:p>
            <a:pPr algn="ctr"/>
            <a:r>
              <a:rPr lang="el-GR" sz="3200" dirty="0" smtClean="0">
                <a:solidFill>
                  <a:schemeClr val="bg1"/>
                </a:solidFill>
              </a:rPr>
              <a:t>ὁμολογέω</a:t>
            </a:r>
            <a:endParaRPr lang="en-US" sz="3200" dirty="0" smtClean="0">
              <a:solidFill>
                <a:schemeClr val="bg1"/>
              </a:solidFill>
            </a:endParaRPr>
          </a:p>
          <a:p>
            <a:pPr algn="ctr"/>
            <a:r>
              <a:rPr lang="en-US" sz="3200" dirty="0" smtClean="0">
                <a:solidFill>
                  <a:schemeClr val="bg1"/>
                </a:solidFill>
              </a:rPr>
              <a:t>“say </a:t>
            </a:r>
            <a:r>
              <a:rPr lang="en-US" sz="3200" dirty="0">
                <a:solidFill>
                  <a:schemeClr val="bg1"/>
                </a:solidFill>
              </a:rPr>
              <a:t>the same thing”</a:t>
            </a:r>
          </a:p>
        </p:txBody>
      </p:sp>
      <p:cxnSp>
        <p:nvCxnSpPr>
          <p:cNvPr id="10" name="Straight Arrow Connector 9"/>
          <p:cNvCxnSpPr/>
          <p:nvPr/>
        </p:nvCxnSpPr>
        <p:spPr>
          <a:xfrm>
            <a:off x="5395785" y="4625487"/>
            <a:ext cx="8237" cy="49762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28304" y="4258962"/>
            <a:ext cx="1367481" cy="3665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95785" y="4258962"/>
            <a:ext cx="1285101" cy="36652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0033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582" t="8136" r="6919" b="8293"/>
          <a:stretch/>
        </p:blipFill>
        <p:spPr>
          <a:xfrm>
            <a:off x="2452405" y="3291840"/>
            <a:ext cx="4663440" cy="3566160"/>
          </a:xfrm>
          <a:prstGeom prst="rect">
            <a:avLst/>
          </a:prstGeom>
        </p:spPr>
      </p:pic>
      <p:sp>
        <p:nvSpPr>
          <p:cNvPr id="3" name="TextBox 2"/>
          <p:cNvSpPr txBox="1"/>
          <p:nvPr/>
        </p:nvSpPr>
        <p:spPr>
          <a:xfrm>
            <a:off x="7372865" y="6550223"/>
            <a:ext cx="1771135" cy="307777"/>
          </a:xfrm>
          <a:prstGeom prst="rect">
            <a:avLst/>
          </a:prstGeom>
          <a:noFill/>
        </p:spPr>
        <p:txBody>
          <a:bodyPr wrap="square" rtlCol="0">
            <a:spAutoFit/>
          </a:bodyPr>
          <a:lstStyle/>
          <a:p>
            <a:pPr algn="r"/>
            <a:r>
              <a:rPr lang="en-US" sz="1400" dirty="0" smtClean="0">
                <a:solidFill>
                  <a:schemeClr val="bg1"/>
                </a:solidFill>
              </a:rPr>
              <a:t>churchwhisperer.com</a:t>
            </a:r>
            <a:endParaRPr lang="en-US" sz="1400" dirty="0">
              <a:solidFill>
                <a:schemeClr val="bg1"/>
              </a:solidFill>
            </a:endParaRPr>
          </a:p>
        </p:txBody>
      </p:sp>
      <p:sp>
        <p:nvSpPr>
          <p:cNvPr id="4" name="TextBox 3"/>
          <p:cNvSpPr txBox="1"/>
          <p:nvPr/>
        </p:nvSpPr>
        <p:spPr>
          <a:xfrm>
            <a:off x="0" y="0"/>
            <a:ext cx="9144000" cy="2062103"/>
          </a:xfrm>
          <a:prstGeom prst="rect">
            <a:avLst/>
          </a:prstGeom>
          <a:noFill/>
        </p:spPr>
        <p:txBody>
          <a:bodyPr wrap="square" rtlCol="0">
            <a:spAutoFit/>
          </a:bodyPr>
          <a:lstStyle/>
          <a:p>
            <a:r>
              <a:rPr lang="en-US" sz="3200" dirty="0">
                <a:solidFill>
                  <a:schemeClr val="bg1"/>
                </a:solidFill>
              </a:rPr>
              <a:t>James 5.16 NASB:  “Therefore, confess your sins to one another, and pray for one another so that you may be healed. The effective prayer of a righteous man can accomplish much.”</a:t>
            </a:r>
            <a:endParaRPr lang="en-US" sz="3200" dirty="0">
              <a:solidFill>
                <a:schemeClr val="bg1"/>
              </a:solidFill>
            </a:endParaRPr>
          </a:p>
        </p:txBody>
      </p:sp>
    </p:spTree>
    <p:extLst>
      <p:ext uri="{BB962C8B-B14F-4D97-AF65-F5344CB8AC3E}">
        <p14:creationId xmlns:p14="http://schemas.microsoft.com/office/powerpoint/2010/main" val="262902565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50" b="9526"/>
          <a:stretch/>
        </p:blipFill>
        <p:spPr>
          <a:xfrm>
            <a:off x="0" y="-1"/>
            <a:ext cx="9153154" cy="2504303"/>
          </a:xfrm>
          <a:prstGeom prst="rect">
            <a:avLst/>
          </a:prstGeom>
        </p:spPr>
      </p:pic>
      <p:sp>
        <p:nvSpPr>
          <p:cNvPr id="4" name="TextBox 3"/>
          <p:cNvSpPr txBox="1"/>
          <p:nvPr/>
        </p:nvSpPr>
        <p:spPr>
          <a:xfrm>
            <a:off x="0" y="59997"/>
            <a:ext cx="1771135" cy="307777"/>
          </a:xfrm>
          <a:prstGeom prst="rect">
            <a:avLst/>
          </a:prstGeom>
          <a:noFill/>
        </p:spPr>
        <p:txBody>
          <a:bodyPr wrap="square" rtlCol="0">
            <a:spAutoFit/>
          </a:bodyPr>
          <a:lstStyle/>
          <a:p>
            <a:r>
              <a:rPr lang="en-US" sz="1400" dirty="0" smtClean="0">
                <a:solidFill>
                  <a:schemeClr val="bg1"/>
                </a:solidFill>
              </a:rPr>
              <a:t>trinityagchurch.in</a:t>
            </a:r>
            <a:endParaRPr lang="en-US" sz="1400" dirty="0">
              <a:solidFill>
                <a:schemeClr val="bg1"/>
              </a:solidFill>
            </a:endParaRPr>
          </a:p>
        </p:txBody>
      </p:sp>
      <p:sp>
        <p:nvSpPr>
          <p:cNvPr id="5" name="TextBox 4"/>
          <p:cNvSpPr txBox="1"/>
          <p:nvPr/>
        </p:nvSpPr>
        <p:spPr>
          <a:xfrm>
            <a:off x="0" y="2883243"/>
            <a:ext cx="9144000" cy="3539430"/>
          </a:xfrm>
          <a:prstGeom prst="rect">
            <a:avLst/>
          </a:prstGeom>
          <a:noFill/>
        </p:spPr>
        <p:txBody>
          <a:bodyPr wrap="square" rtlCol="0">
            <a:spAutoFit/>
          </a:bodyPr>
          <a:lstStyle/>
          <a:p>
            <a:r>
              <a:rPr lang="en-US" sz="3200" dirty="0" smtClean="0">
                <a:solidFill>
                  <a:srgbClr val="FFFF00"/>
                </a:solidFill>
              </a:rPr>
              <a:t>Obedience shows love for God</a:t>
            </a:r>
          </a:p>
          <a:p>
            <a:endParaRPr lang="en-US" sz="3200" dirty="0">
              <a:solidFill>
                <a:schemeClr val="bg1"/>
              </a:solidFill>
            </a:endParaRPr>
          </a:p>
          <a:p>
            <a:r>
              <a:rPr lang="en-US" sz="3200" dirty="0" smtClean="0">
                <a:solidFill>
                  <a:schemeClr val="bg1"/>
                </a:solidFill>
              </a:rPr>
              <a:t>1 </a:t>
            </a:r>
            <a:r>
              <a:rPr lang="en-US" sz="3200" dirty="0">
                <a:solidFill>
                  <a:schemeClr val="bg1"/>
                </a:solidFill>
              </a:rPr>
              <a:t>John 5.3 HCSB:  “For this is what love for God is: to keep His commands</a:t>
            </a:r>
            <a:r>
              <a:rPr lang="en-US" sz="3200" dirty="0" smtClean="0">
                <a:solidFill>
                  <a:schemeClr val="bg1"/>
                </a:solidFill>
              </a:rPr>
              <a:t>.”</a:t>
            </a:r>
          </a:p>
          <a:p>
            <a:endParaRPr lang="en-US" sz="3200" dirty="0">
              <a:solidFill>
                <a:schemeClr val="bg1"/>
              </a:solidFill>
            </a:endParaRPr>
          </a:p>
          <a:p>
            <a:r>
              <a:rPr lang="en-US" sz="3200" dirty="0">
                <a:solidFill>
                  <a:schemeClr val="bg1"/>
                </a:solidFill>
              </a:rPr>
              <a:t>John 14.15 NET:  [Jesus speaking] “If you love me, you will obey my commandments.”</a:t>
            </a:r>
            <a:endParaRPr lang="en-US" sz="3200" dirty="0">
              <a:solidFill>
                <a:schemeClr val="bg1"/>
              </a:solidFill>
            </a:endParaRPr>
          </a:p>
        </p:txBody>
      </p:sp>
    </p:spTree>
    <p:extLst>
      <p:ext uri="{BB962C8B-B14F-4D97-AF65-F5344CB8AC3E}">
        <p14:creationId xmlns:p14="http://schemas.microsoft.com/office/powerpoint/2010/main" val="396682965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50" b="9526"/>
          <a:stretch/>
        </p:blipFill>
        <p:spPr>
          <a:xfrm>
            <a:off x="0" y="-1"/>
            <a:ext cx="9153154" cy="2504303"/>
          </a:xfrm>
          <a:prstGeom prst="rect">
            <a:avLst/>
          </a:prstGeom>
        </p:spPr>
      </p:pic>
      <p:sp>
        <p:nvSpPr>
          <p:cNvPr id="4" name="TextBox 3"/>
          <p:cNvSpPr txBox="1"/>
          <p:nvPr/>
        </p:nvSpPr>
        <p:spPr>
          <a:xfrm>
            <a:off x="9154" y="2504302"/>
            <a:ext cx="9144000" cy="4339650"/>
          </a:xfrm>
          <a:prstGeom prst="rect">
            <a:avLst/>
          </a:prstGeom>
          <a:noFill/>
        </p:spPr>
        <p:txBody>
          <a:bodyPr wrap="square" rtlCol="0">
            <a:spAutoFit/>
          </a:bodyPr>
          <a:lstStyle/>
          <a:p>
            <a:r>
              <a:rPr lang="en-US" sz="3200" dirty="0" smtClean="0">
                <a:solidFill>
                  <a:srgbClr val="FFFF00"/>
                </a:solidFill>
              </a:rPr>
              <a:t>Obedience is evidence of our salvation</a:t>
            </a:r>
          </a:p>
          <a:p>
            <a:endParaRPr lang="en-US" sz="2000" dirty="0">
              <a:solidFill>
                <a:schemeClr val="bg1"/>
              </a:solidFill>
            </a:endParaRPr>
          </a:p>
          <a:p>
            <a:r>
              <a:rPr lang="en-US" sz="3200" dirty="0">
                <a:solidFill>
                  <a:schemeClr val="bg1"/>
                </a:solidFill>
              </a:rPr>
              <a:t>1 John 2.3-5 NET:  “Now by this we know that we have come to know God: if we keep his commandments. The one who says "I have come to know God" and yet does not keep his commandments is a liar, and the truth is not in such a person.  But whoever obeys his word, truly in this person the love of God has been perfected. By this we know that we are in him.”</a:t>
            </a:r>
            <a:endParaRPr lang="en-US" sz="3200" dirty="0">
              <a:solidFill>
                <a:schemeClr val="bg1"/>
              </a:solidFill>
            </a:endParaRPr>
          </a:p>
        </p:txBody>
      </p:sp>
    </p:spTree>
    <p:extLst>
      <p:ext uri="{BB962C8B-B14F-4D97-AF65-F5344CB8AC3E}">
        <p14:creationId xmlns:p14="http://schemas.microsoft.com/office/powerpoint/2010/main" val="221145939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50" b="9526"/>
          <a:stretch/>
        </p:blipFill>
        <p:spPr>
          <a:xfrm>
            <a:off x="0" y="-1"/>
            <a:ext cx="9153154" cy="2504303"/>
          </a:xfrm>
          <a:prstGeom prst="rect">
            <a:avLst/>
          </a:prstGeom>
        </p:spPr>
      </p:pic>
      <p:sp>
        <p:nvSpPr>
          <p:cNvPr id="4" name="TextBox 3"/>
          <p:cNvSpPr txBox="1"/>
          <p:nvPr/>
        </p:nvSpPr>
        <p:spPr>
          <a:xfrm>
            <a:off x="9154" y="3056237"/>
            <a:ext cx="9144000" cy="3046988"/>
          </a:xfrm>
          <a:prstGeom prst="rect">
            <a:avLst/>
          </a:prstGeom>
          <a:noFill/>
        </p:spPr>
        <p:txBody>
          <a:bodyPr wrap="square" rtlCol="0">
            <a:spAutoFit/>
          </a:bodyPr>
          <a:lstStyle/>
          <a:p>
            <a:r>
              <a:rPr lang="en-US" sz="3200" dirty="0" smtClean="0">
                <a:solidFill>
                  <a:srgbClr val="FFFF00"/>
                </a:solidFill>
              </a:rPr>
              <a:t>Obedience makes us available to God</a:t>
            </a:r>
          </a:p>
          <a:p>
            <a:endParaRPr lang="en-US" sz="3200" dirty="0">
              <a:solidFill>
                <a:schemeClr val="bg1"/>
              </a:solidFill>
            </a:endParaRPr>
          </a:p>
          <a:p>
            <a:r>
              <a:rPr lang="en-US" sz="3200" dirty="0">
                <a:solidFill>
                  <a:schemeClr val="bg1"/>
                </a:solidFill>
              </a:rPr>
              <a:t>2 Timothy 2.21 HCSB:  “So if anyone purifies himself from anything dishonorable, he will be a special instrument, set apart, useful to the Master, prepared for every good work.”</a:t>
            </a:r>
            <a:endParaRPr lang="en-US" sz="3200" dirty="0">
              <a:solidFill>
                <a:schemeClr val="bg1"/>
              </a:solidFill>
            </a:endParaRPr>
          </a:p>
        </p:txBody>
      </p:sp>
    </p:spTree>
    <p:extLst>
      <p:ext uri="{BB962C8B-B14F-4D97-AF65-F5344CB8AC3E}">
        <p14:creationId xmlns:p14="http://schemas.microsoft.com/office/powerpoint/2010/main" val="388219965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50" b="9526"/>
          <a:stretch/>
        </p:blipFill>
        <p:spPr>
          <a:xfrm>
            <a:off x="0" y="-1"/>
            <a:ext cx="9153154" cy="2504303"/>
          </a:xfrm>
          <a:prstGeom prst="rect">
            <a:avLst/>
          </a:prstGeom>
        </p:spPr>
      </p:pic>
      <p:sp>
        <p:nvSpPr>
          <p:cNvPr id="4" name="TextBox 3"/>
          <p:cNvSpPr txBox="1"/>
          <p:nvPr/>
        </p:nvSpPr>
        <p:spPr>
          <a:xfrm>
            <a:off x="9154" y="3056237"/>
            <a:ext cx="9144000" cy="2554545"/>
          </a:xfrm>
          <a:prstGeom prst="rect">
            <a:avLst/>
          </a:prstGeom>
          <a:noFill/>
        </p:spPr>
        <p:txBody>
          <a:bodyPr wrap="square" rtlCol="0">
            <a:spAutoFit/>
          </a:bodyPr>
          <a:lstStyle/>
          <a:p>
            <a:r>
              <a:rPr lang="en-US" sz="3200" dirty="0" smtClean="0">
                <a:solidFill>
                  <a:srgbClr val="FFFF00"/>
                </a:solidFill>
              </a:rPr>
              <a:t>Obedience pleases God rather than grieving him</a:t>
            </a:r>
          </a:p>
          <a:p>
            <a:endParaRPr lang="en-US" sz="3200" dirty="0">
              <a:solidFill>
                <a:schemeClr val="bg1"/>
              </a:solidFill>
            </a:endParaRPr>
          </a:p>
          <a:p>
            <a:r>
              <a:rPr lang="en-US" sz="3200" dirty="0" smtClean="0">
                <a:solidFill>
                  <a:schemeClr val="bg1"/>
                </a:solidFill>
              </a:rPr>
              <a:t>Ephesians </a:t>
            </a:r>
            <a:r>
              <a:rPr lang="en-US" sz="3200" dirty="0">
                <a:solidFill>
                  <a:schemeClr val="bg1"/>
                </a:solidFill>
              </a:rPr>
              <a:t>4.30 </a:t>
            </a:r>
            <a:r>
              <a:rPr lang="en-US" sz="3200" dirty="0" smtClean="0">
                <a:solidFill>
                  <a:schemeClr val="bg1"/>
                </a:solidFill>
              </a:rPr>
              <a:t>NASB:  “[Do not sin.]  Do </a:t>
            </a:r>
            <a:r>
              <a:rPr lang="en-US" sz="3200" dirty="0">
                <a:solidFill>
                  <a:schemeClr val="bg1"/>
                </a:solidFill>
              </a:rPr>
              <a:t>not grieve the Holy Spirit of God, by whom you were sealed for the day of redemption</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18329662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rtlCol="0">
            <a:spAutoFit/>
          </a:bodyPr>
          <a:lstStyle/>
          <a:p>
            <a:r>
              <a:rPr lang="en-US" sz="3200" dirty="0" smtClean="0">
                <a:solidFill>
                  <a:srgbClr val="FFFF00"/>
                </a:solidFill>
              </a:rPr>
              <a:t>Effects of sin for Christians</a:t>
            </a:r>
          </a:p>
          <a:p>
            <a:endParaRPr lang="en-US" sz="3200" dirty="0" smtClean="0">
              <a:solidFill>
                <a:schemeClr val="bg1"/>
              </a:solidFill>
            </a:endParaRPr>
          </a:p>
          <a:p>
            <a:pPr marL="457200" indent="-457200">
              <a:buFont typeface="Wingdings 2" panose="05020102010507070707" pitchFamily="18" charset="2"/>
              <a:buChar char="C"/>
            </a:pPr>
            <a:r>
              <a:rPr lang="en-US" sz="3200" dirty="0" smtClean="0">
                <a:solidFill>
                  <a:schemeClr val="bg1"/>
                </a:solidFill>
              </a:rPr>
              <a:t>Earthly human consequences</a:t>
            </a:r>
          </a:p>
          <a:p>
            <a:pPr marL="457200" lvl="0" indent="-457200">
              <a:buFont typeface="Wingdings 2" panose="05020102010507070707" pitchFamily="18" charset="2"/>
              <a:buChar char="C"/>
            </a:pPr>
            <a:r>
              <a:rPr lang="en-US" sz="3200" dirty="0" smtClean="0">
                <a:solidFill>
                  <a:schemeClr val="bg1"/>
                </a:solidFill>
              </a:rPr>
              <a:t>Earthly </a:t>
            </a:r>
            <a:r>
              <a:rPr lang="en-US" sz="3200" dirty="0">
                <a:solidFill>
                  <a:schemeClr val="bg1"/>
                </a:solidFill>
              </a:rPr>
              <a:t>corrective action from God </a:t>
            </a:r>
          </a:p>
          <a:p>
            <a:pPr marL="457200" lvl="0" indent="-457200">
              <a:buFont typeface="Wingdings 2" panose="05020102010507070707" pitchFamily="18" charset="2"/>
              <a:buChar char="C"/>
            </a:pPr>
            <a:r>
              <a:rPr lang="en-US" sz="3200" dirty="0" smtClean="0">
                <a:solidFill>
                  <a:schemeClr val="bg1"/>
                </a:solidFill>
              </a:rPr>
              <a:t>Physical illness</a:t>
            </a:r>
            <a:endParaRPr lang="en-US" sz="3200" dirty="0">
              <a:solidFill>
                <a:schemeClr val="bg1"/>
              </a:solidFill>
            </a:endParaRPr>
          </a:p>
          <a:p>
            <a:pPr marL="457200" lvl="0" indent="-457200">
              <a:buFont typeface="Wingdings 2" panose="05020102010507070707" pitchFamily="18" charset="2"/>
              <a:buChar char="C"/>
            </a:pPr>
            <a:r>
              <a:rPr lang="en-US" sz="3200" dirty="0" smtClean="0">
                <a:solidFill>
                  <a:schemeClr val="bg1"/>
                </a:solidFill>
              </a:rPr>
              <a:t>Suffering </a:t>
            </a:r>
            <a:r>
              <a:rPr lang="en-US" sz="3200" dirty="0">
                <a:solidFill>
                  <a:schemeClr val="bg1"/>
                </a:solidFill>
              </a:rPr>
              <a:t>in </a:t>
            </a:r>
            <a:r>
              <a:rPr lang="en-US" sz="3200" dirty="0" smtClean="0">
                <a:solidFill>
                  <a:schemeClr val="bg1"/>
                </a:solidFill>
              </a:rPr>
              <a:t>conscience</a:t>
            </a:r>
            <a:endParaRPr lang="en-US" sz="3200" dirty="0">
              <a:solidFill>
                <a:schemeClr val="bg1"/>
              </a:solidFill>
            </a:endParaRPr>
          </a:p>
          <a:p>
            <a:pPr marL="457200" lvl="0" indent="-457200">
              <a:buFont typeface="Wingdings 2" panose="05020102010507070707" pitchFamily="18" charset="2"/>
              <a:buChar char="C"/>
            </a:pPr>
            <a:r>
              <a:rPr lang="en-US" sz="3200" dirty="0" smtClean="0">
                <a:solidFill>
                  <a:schemeClr val="bg1"/>
                </a:solidFill>
              </a:rPr>
              <a:t>Deception </a:t>
            </a:r>
            <a:r>
              <a:rPr lang="en-US" sz="3200" dirty="0">
                <a:solidFill>
                  <a:schemeClr val="bg1"/>
                </a:solidFill>
              </a:rPr>
              <a:t>of the </a:t>
            </a:r>
            <a:r>
              <a:rPr lang="en-US" sz="3200" dirty="0" smtClean="0">
                <a:solidFill>
                  <a:schemeClr val="bg1"/>
                </a:solidFill>
              </a:rPr>
              <a:t>mind, hardening </a:t>
            </a:r>
            <a:r>
              <a:rPr lang="en-US" sz="3200" dirty="0">
                <a:solidFill>
                  <a:schemeClr val="bg1"/>
                </a:solidFill>
              </a:rPr>
              <a:t>of the </a:t>
            </a:r>
            <a:r>
              <a:rPr lang="en-US" sz="3200" dirty="0" smtClean="0">
                <a:solidFill>
                  <a:schemeClr val="bg1"/>
                </a:solidFill>
              </a:rPr>
              <a:t>heart</a:t>
            </a:r>
            <a:endParaRPr lang="en-US" sz="3200" dirty="0">
              <a:solidFill>
                <a:schemeClr val="bg1"/>
              </a:solidFill>
            </a:endParaRPr>
          </a:p>
          <a:p>
            <a:pPr marL="457200" lvl="0" indent="-457200">
              <a:buFont typeface="Wingdings 2" panose="05020102010507070707" pitchFamily="18" charset="2"/>
              <a:buChar char="C"/>
            </a:pPr>
            <a:r>
              <a:rPr lang="en-US" sz="3200" dirty="0" smtClean="0">
                <a:solidFill>
                  <a:schemeClr val="bg1"/>
                </a:solidFill>
              </a:rPr>
              <a:t>Spiritual </a:t>
            </a:r>
            <a:r>
              <a:rPr lang="en-US" sz="3200" dirty="0">
                <a:solidFill>
                  <a:schemeClr val="bg1"/>
                </a:solidFill>
              </a:rPr>
              <a:t>bondage to sin </a:t>
            </a:r>
          </a:p>
          <a:p>
            <a:pPr marL="457200" lvl="0" indent="-457200">
              <a:buFont typeface="Wingdings 2" panose="05020102010507070707" pitchFamily="18" charset="2"/>
              <a:buChar char="C"/>
            </a:pPr>
            <a:r>
              <a:rPr lang="en-US" sz="3200" dirty="0" smtClean="0">
                <a:solidFill>
                  <a:schemeClr val="bg1"/>
                </a:solidFill>
              </a:rPr>
              <a:t>Loss of peace</a:t>
            </a:r>
            <a:r>
              <a:rPr lang="en-US" sz="3200" dirty="0">
                <a:solidFill>
                  <a:schemeClr val="bg1"/>
                </a:solidFill>
              </a:rPr>
              <a:t>, joy, and </a:t>
            </a:r>
            <a:r>
              <a:rPr lang="en-US" sz="3200" dirty="0" smtClean="0">
                <a:solidFill>
                  <a:schemeClr val="bg1"/>
                </a:solidFill>
              </a:rPr>
              <a:t>other </a:t>
            </a:r>
            <a:r>
              <a:rPr lang="en-US" sz="3200" dirty="0">
                <a:solidFill>
                  <a:schemeClr val="bg1"/>
                </a:solidFill>
              </a:rPr>
              <a:t>fruit of the Spirit </a:t>
            </a:r>
          </a:p>
          <a:p>
            <a:pPr marL="457200" lvl="0" indent="-457200">
              <a:buFont typeface="Wingdings 2" panose="05020102010507070707" pitchFamily="18" charset="2"/>
              <a:buChar char="C"/>
            </a:pPr>
            <a:r>
              <a:rPr lang="en-US" sz="3200" dirty="0" smtClean="0">
                <a:solidFill>
                  <a:schemeClr val="bg1"/>
                </a:solidFill>
              </a:rPr>
              <a:t>Loss </a:t>
            </a:r>
            <a:r>
              <a:rPr lang="en-US" sz="3200" dirty="0">
                <a:solidFill>
                  <a:schemeClr val="bg1"/>
                </a:solidFill>
              </a:rPr>
              <a:t>of heavenly treasure </a:t>
            </a:r>
          </a:p>
          <a:p>
            <a:pPr marL="457200" lvl="0" indent="-457200">
              <a:buFont typeface="Wingdings 2" panose="05020102010507070707" pitchFamily="18" charset="2"/>
              <a:buChar char="C"/>
            </a:pPr>
            <a:r>
              <a:rPr lang="en-US" sz="3200" dirty="0" smtClean="0">
                <a:solidFill>
                  <a:schemeClr val="bg1"/>
                </a:solidFill>
              </a:rPr>
              <a:t>Loss of earthly </a:t>
            </a:r>
            <a:r>
              <a:rPr lang="en-US" sz="3200" dirty="0">
                <a:solidFill>
                  <a:schemeClr val="bg1"/>
                </a:solidFill>
              </a:rPr>
              <a:t>blessings </a:t>
            </a:r>
          </a:p>
          <a:p>
            <a:pPr marL="457200" lvl="0" indent="-457200">
              <a:buFont typeface="Wingdings 2" panose="05020102010507070707" pitchFamily="18" charset="2"/>
              <a:buChar char="C"/>
            </a:pPr>
            <a:r>
              <a:rPr lang="en-US" sz="3200" dirty="0" smtClean="0">
                <a:solidFill>
                  <a:schemeClr val="bg1"/>
                </a:solidFill>
              </a:rPr>
              <a:t>Negative </a:t>
            </a:r>
            <a:r>
              <a:rPr lang="en-US" sz="3200" dirty="0">
                <a:solidFill>
                  <a:schemeClr val="bg1"/>
                </a:solidFill>
              </a:rPr>
              <a:t>effects on other people</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99927346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50" b="9526"/>
          <a:stretch/>
        </p:blipFill>
        <p:spPr>
          <a:xfrm>
            <a:off x="0" y="-1"/>
            <a:ext cx="9153154" cy="2504303"/>
          </a:xfrm>
          <a:prstGeom prst="rect">
            <a:avLst/>
          </a:prstGeom>
        </p:spPr>
      </p:pic>
      <p:sp>
        <p:nvSpPr>
          <p:cNvPr id="4" name="TextBox 3"/>
          <p:cNvSpPr txBox="1"/>
          <p:nvPr/>
        </p:nvSpPr>
        <p:spPr>
          <a:xfrm>
            <a:off x="9154" y="2504302"/>
            <a:ext cx="9144000" cy="1877437"/>
          </a:xfrm>
          <a:prstGeom prst="rect">
            <a:avLst/>
          </a:prstGeom>
          <a:noFill/>
        </p:spPr>
        <p:txBody>
          <a:bodyPr wrap="square" rtlCol="0">
            <a:spAutoFit/>
          </a:bodyPr>
          <a:lstStyle/>
          <a:p>
            <a:endParaRPr lang="en-US" sz="2000" dirty="0" smtClean="0">
              <a:solidFill>
                <a:srgbClr val="FFFF00"/>
              </a:solidFill>
            </a:endParaRPr>
          </a:p>
          <a:p>
            <a:r>
              <a:rPr lang="en-US" sz="3200" dirty="0" smtClean="0">
                <a:solidFill>
                  <a:srgbClr val="FFFF00"/>
                </a:solidFill>
              </a:rPr>
              <a:t>Avoid attitude of license / toleration of sin</a:t>
            </a:r>
            <a:endParaRPr lang="en-US" sz="3200" dirty="0">
              <a:solidFill>
                <a:schemeClr val="bg1"/>
              </a:solidFill>
            </a:endParaRPr>
          </a:p>
          <a:p>
            <a:r>
              <a:rPr lang="en-US" sz="3200" dirty="0">
                <a:solidFill>
                  <a:schemeClr val="bg1"/>
                </a:solidFill>
              </a:rPr>
              <a:t>Romans 6.15 NIV:  “Shall we sin because we are not under the law </a:t>
            </a:r>
            <a:r>
              <a:rPr lang="en-US" sz="3200" dirty="0" smtClean="0">
                <a:solidFill>
                  <a:schemeClr val="bg1"/>
                </a:solidFill>
              </a:rPr>
              <a:t>but </a:t>
            </a:r>
            <a:r>
              <a:rPr lang="en-US" sz="3200" dirty="0">
                <a:solidFill>
                  <a:schemeClr val="bg1"/>
                </a:solidFill>
              </a:rPr>
              <a:t>under grace? By no means!”</a:t>
            </a:r>
          </a:p>
        </p:txBody>
      </p:sp>
    </p:spTree>
    <p:extLst>
      <p:ext uri="{BB962C8B-B14F-4D97-AF65-F5344CB8AC3E}">
        <p14:creationId xmlns:p14="http://schemas.microsoft.com/office/powerpoint/2010/main" val="44590403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514" b="47732"/>
          <a:stretch/>
        </p:blipFill>
        <p:spPr>
          <a:xfrm>
            <a:off x="0" y="-1"/>
            <a:ext cx="9184969" cy="1932709"/>
          </a:xfrm>
          <a:prstGeom prst="rect">
            <a:avLst/>
          </a:prstGeom>
        </p:spPr>
      </p:pic>
      <p:sp>
        <p:nvSpPr>
          <p:cNvPr id="3" name="TextBox 2"/>
          <p:cNvSpPr txBox="1"/>
          <p:nvPr/>
        </p:nvSpPr>
        <p:spPr>
          <a:xfrm>
            <a:off x="0" y="-1"/>
            <a:ext cx="4291914" cy="307777"/>
          </a:xfrm>
          <a:prstGeom prst="rect">
            <a:avLst/>
          </a:prstGeom>
          <a:noFill/>
        </p:spPr>
        <p:txBody>
          <a:bodyPr wrap="square" rtlCol="0">
            <a:spAutoFit/>
          </a:bodyPr>
          <a:lstStyle/>
          <a:p>
            <a:r>
              <a:rPr lang="en-US" sz="1400" dirty="0" smtClean="0"/>
              <a:t>thegardenworshipcenter.com</a:t>
            </a:r>
            <a:endParaRPr lang="en-US" sz="1400" dirty="0"/>
          </a:p>
        </p:txBody>
      </p:sp>
      <p:sp>
        <p:nvSpPr>
          <p:cNvPr id="4" name="TextBox 3"/>
          <p:cNvSpPr txBox="1"/>
          <p:nvPr/>
        </p:nvSpPr>
        <p:spPr>
          <a:xfrm>
            <a:off x="0" y="1932708"/>
            <a:ext cx="9144000" cy="4462760"/>
          </a:xfrm>
          <a:prstGeom prst="rect">
            <a:avLst/>
          </a:prstGeom>
          <a:noFill/>
        </p:spPr>
        <p:txBody>
          <a:bodyPr wrap="square" rtlCol="0">
            <a:spAutoFit/>
          </a:bodyPr>
          <a:lstStyle/>
          <a:p>
            <a:r>
              <a:rPr lang="en-US" sz="3200" dirty="0" smtClean="0">
                <a:solidFill>
                  <a:srgbClr val="FFFF00"/>
                </a:solidFill>
              </a:rPr>
              <a:t>Resist Temptation</a:t>
            </a:r>
          </a:p>
          <a:p>
            <a:r>
              <a:rPr lang="en-US" sz="3200" dirty="0" smtClean="0">
                <a:solidFill>
                  <a:schemeClr val="bg1"/>
                </a:solidFill>
              </a:rPr>
              <a:t>Romans </a:t>
            </a:r>
            <a:r>
              <a:rPr lang="en-US" sz="3200" dirty="0">
                <a:solidFill>
                  <a:schemeClr val="bg1"/>
                </a:solidFill>
              </a:rPr>
              <a:t>13.14 HCSB:  “…put on the Lord Jesus Christ, and make no plans to satisfy the fleshly desires.” </a:t>
            </a:r>
            <a:endParaRPr lang="en-US" sz="3200" dirty="0" smtClean="0">
              <a:solidFill>
                <a:schemeClr val="bg1"/>
              </a:solidFill>
            </a:endParaRPr>
          </a:p>
          <a:p>
            <a:pPr marL="457200" indent="-457200">
              <a:spcBef>
                <a:spcPts val="1800"/>
              </a:spcBef>
              <a:buFont typeface="Wingdings 2" panose="05020102010507070707" pitchFamily="18" charset="2"/>
              <a:buChar char=""/>
            </a:pPr>
            <a:r>
              <a:rPr lang="en-US" sz="3200" dirty="0" smtClean="0">
                <a:solidFill>
                  <a:schemeClr val="bg1"/>
                </a:solidFill>
              </a:rPr>
              <a:t>Commit to submit to Christ in all things!</a:t>
            </a:r>
          </a:p>
          <a:p>
            <a:pPr marL="457200" indent="-457200">
              <a:spcBef>
                <a:spcPts val="1800"/>
              </a:spcBef>
              <a:buFont typeface="Wingdings 2" panose="05020102010507070707" pitchFamily="18" charset="2"/>
              <a:buChar char=""/>
            </a:pPr>
            <a:r>
              <a:rPr lang="en-US" sz="3200" dirty="0" smtClean="0">
                <a:solidFill>
                  <a:schemeClr val="bg1"/>
                </a:solidFill>
              </a:rPr>
              <a:t>Flee temptation!</a:t>
            </a:r>
          </a:p>
          <a:p>
            <a:pPr marL="457200" indent="-457200">
              <a:spcBef>
                <a:spcPts val="1800"/>
              </a:spcBef>
              <a:buFont typeface="Wingdings 2" panose="05020102010507070707" pitchFamily="18" charset="2"/>
              <a:buChar char=""/>
            </a:pPr>
            <a:r>
              <a:rPr lang="en-US" sz="3200" dirty="0" smtClean="0">
                <a:solidFill>
                  <a:schemeClr val="bg1"/>
                </a:solidFill>
              </a:rPr>
              <a:t>Call a friend for help!</a:t>
            </a:r>
          </a:p>
          <a:p>
            <a:pPr marL="457200" indent="-457200">
              <a:spcBef>
                <a:spcPts val="1800"/>
              </a:spcBef>
              <a:buFont typeface="Wingdings 2" panose="05020102010507070707" pitchFamily="18" charset="2"/>
              <a:buChar char=""/>
            </a:pPr>
            <a:r>
              <a:rPr lang="en-US" sz="3200" dirty="0" smtClean="0">
                <a:solidFill>
                  <a:schemeClr val="bg1"/>
                </a:solidFill>
              </a:rPr>
              <a:t>Pray and resist in God’s strength!</a:t>
            </a:r>
            <a:endParaRPr lang="en-US" sz="3200" dirty="0">
              <a:solidFill>
                <a:schemeClr val="bg1"/>
              </a:solidFill>
            </a:endParaRPr>
          </a:p>
        </p:txBody>
      </p:sp>
    </p:spTree>
    <p:extLst>
      <p:ext uri="{BB962C8B-B14F-4D97-AF65-F5344CB8AC3E}">
        <p14:creationId xmlns:p14="http://schemas.microsoft.com/office/powerpoint/2010/main" val="342150702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50" b="9526"/>
          <a:stretch/>
        </p:blipFill>
        <p:spPr>
          <a:xfrm>
            <a:off x="0" y="-1"/>
            <a:ext cx="9153154" cy="2504303"/>
          </a:xfrm>
          <a:prstGeom prst="rect">
            <a:avLst/>
          </a:prstGeom>
        </p:spPr>
      </p:pic>
      <p:sp>
        <p:nvSpPr>
          <p:cNvPr id="4" name="TextBox 3"/>
          <p:cNvSpPr txBox="1"/>
          <p:nvPr/>
        </p:nvSpPr>
        <p:spPr>
          <a:xfrm>
            <a:off x="0" y="2504302"/>
            <a:ext cx="9144000" cy="4339650"/>
          </a:xfrm>
          <a:prstGeom prst="rect">
            <a:avLst/>
          </a:prstGeom>
          <a:noFill/>
        </p:spPr>
        <p:txBody>
          <a:bodyPr wrap="square" rtlCol="0">
            <a:spAutoFit/>
          </a:bodyPr>
          <a:lstStyle/>
          <a:p>
            <a:endParaRPr lang="en-US" sz="2000" dirty="0" smtClean="0">
              <a:solidFill>
                <a:srgbClr val="FFFF00"/>
              </a:solidFill>
            </a:endParaRPr>
          </a:p>
          <a:p>
            <a:r>
              <a:rPr lang="en-US" sz="3200" dirty="0" smtClean="0">
                <a:solidFill>
                  <a:srgbClr val="FFFF00"/>
                </a:solidFill>
              </a:rPr>
              <a:t>Avoid attitude of license / toleration of sin</a:t>
            </a:r>
            <a:endParaRPr lang="en-US" sz="3200" dirty="0">
              <a:solidFill>
                <a:schemeClr val="bg1"/>
              </a:solidFill>
            </a:endParaRPr>
          </a:p>
          <a:p>
            <a:r>
              <a:rPr lang="en-US" sz="3200" dirty="0">
                <a:solidFill>
                  <a:schemeClr val="bg1"/>
                </a:solidFill>
              </a:rPr>
              <a:t>Romans 6.15 NIV:  “Shall we sin because we are not under the law </a:t>
            </a:r>
            <a:r>
              <a:rPr lang="en-US" sz="3200" dirty="0" smtClean="0">
                <a:solidFill>
                  <a:schemeClr val="bg1"/>
                </a:solidFill>
              </a:rPr>
              <a:t>but </a:t>
            </a:r>
            <a:r>
              <a:rPr lang="en-US" sz="3200" dirty="0">
                <a:solidFill>
                  <a:schemeClr val="bg1"/>
                </a:solidFill>
              </a:rPr>
              <a:t>under grace? By no means</a:t>
            </a:r>
            <a:r>
              <a:rPr lang="en-US" sz="3200" dirty="0" smtClean="0">
                <a:solidFill>
                  <a:schemeClr val="bg1"/>
                </a:solidFill>
              </a:rPr>
              <a:t>!”</a:t>
            </a:r>
          </a:p>
          <a:p>
            <a:endParaRPr lang="en-US" sz="3200" dirty="0">
              <a:solidFill>
                <a:schemeClr val="bg1"/>
              </a:solidFill>
            </a:endParaRPr>
          </a:p>
          <a:p>
            <a:r>
              <a:rPr lang="en-US" sz="3200" dirty="0">
                <a:solidFill>
                  <a:srgbClr val="FFFF00"/>
                </a:solidFill>
              </a:rPr>
              <a:t>Avoid attitude of </a:t>
            </a:r>
            <a:r>
              <a:rPr lang="en-US" sz="3200" dirty="0" smtClean="0">
                <a:solidFill>
                  <a:srgbClr val="FFFF00"/>
                </a:solidFill>
              </a:rPr>
              <a:t>legalism</a:t>
            </a:r>
            <a:endParaRPr lang="en-US" sz="3200" dirty="0">
              <a:solidFill>
                <a:schemeClr val="bg1"/>
              </a:solidFill>
            </a:endParaRPr>
          </a:p>
          <a:p>
            <a:r>
              <a:rPr lang="en-US" sz="3200" dirty="0">
                <a:solidFill>
                  <a:schemeClr val="bg1"/>
                </a:solidFill>
              </a:rPr>
              <a:t>Galatians 5.1 NET:  “For freedom Christ has set us free. Stand firm, then, and do not be subject again to the yoke of slavery.”</a:t>
            </a:r>
          </a:p>
        </p:txBody>
      </p:sp>
    </p:spTree>
    <p:extLst>
      <p:ext uri="{BB962C8B-B14F-4D97-AF65-F5344CB8AC3E}">
        <p14:creationId xmlns:p14="http://schemas.microsoft.com/office/powerpoint/2010/main" val="247368680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0824"/>
          <a:stretch/>
        </p:blipFill>
        <p:spPr>
          <a:xfrm>
            <a:off x="-1" y="0"/>
            <a:ext cx="9144000" cy="6858000"/>
          </a:xfrm>
          <a:prstGeom prst="rect">
            <a:avLst/>
          </a:prstGeom>
        </p:spPr>
      </p:pic>
      <p:sp>
        <p:nvSpPr>
          <p:cNvPr id="3" name="TextBox 2"/>
          <p:cNvSpPr txBox="1"/>
          <p:nvPr/>
        </p:nvSpPr>
        <p:spPr>
          <a:xfrm>
            <a:off x="-1" y="6419608"/>
            <a:ext cx="2306596" cy="307777"/>
          </a:xfrm>
          <a:prstGeom prst="rect">
            <a:avLst/>
          </a:prstGeom>
          <a:noFill/>
        </p:spPr>
        <p:txBody>
          <a:bodyPr wrap="square" rtlCol="0">
            <a:spAutoFit/>
          </a:bodyPr>
          <a:lstStyle/>
          <a:p>
            <a:r>
              <a:rPr lang="en-US" sz="1400" dirty="0" smtClean="0">
                <a:solidFill>
                  <a:schemeClr val="bg1"/>
                </a:solidFill>
              </a:rPr>
              <a:t>drewcuster.wordpress.com</a:t>
            </a:r>
            <a:endParaRPr lang="en-US" sz="1400" dirty="0">
              <a:solidFill>
                <a:schemeClr val="bg1"/>
              </a:solidFill>
            </a:endParaRPr>
          </a:p>
        </p:txBody>
      </p:sp>
      <p:sp>
        <p:nvSpPr>
          <p:cNvPr id="4" name="TextBox 3"/>
          <p:cNvSpPr txBox="1"/>
          <p:nvPr/>
        </p:nvSpPr>
        <p:spPr>
          <a:xfrm>
            <a:off x="-1" y="0"/>
            <a:ext cx="9144000" cy="1323439"/>
          </a:xfrm>
          <a:prstGeom prst="rect">
            <a:avLst/>
          </a:prstGeom>
          <a:noFill/>
        </p:spPr>
        <p:txBody>
          <a:bodyPr wrap="square" rtlCol="0">
            <a:spAutoFit/>
          </a:bodyPr>
          <a:lstStyle/>
          <a:p>
            <a:pPr algn="ctr"/>
            <a:r>
              <a:rPr lang="en-US" sz="4000" b="1" dirty="0" smtClean="0">
                <a:solidFill>
                  <a:srgbClr val="FFFF00"/>
                </a:solidFill>
              </a:rPr>
              <a:t>Rejoice in being under </a:t>
            </a:r>
          </a:p>
          <a:p>
            <a:pPr algn="ctr"/>
            <a:r>
              <a:rPr lang="en-US" sz="4000" b="1" dirty="0" smtClean="0">
                <a:solidFill>
                  <a:srgbClr val="FFFF00"/>
                </a:solidFill>
              </a:rPr>
              <a:t>the New Covenant with God!</a:t>
            </a:r>
            <a:endParaRPr lang="en-US" sz="4000" b="1" dirty="0">
              <a:solidFill>
                <a:srgbClr val="FFFF00"/>
              </a:solidFill>
            </a:endParaRPr>
          </a:p>
        </p:txBody>
      </p:sp>
    </p:spTree>
    <p:extLst>
      <p:ext uri="{BB962C8B-B14F-4D97-AF65-F5344CB8AC3E}">
        <p14:creationId xmlns:p14="http://schemas.microsoft.com/office/powerpoint/2010/main" val="86344379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461" t="30085" r="24308" b="18823"/>
          <a:stretch/>
        </p:blipFill>
        <p:spPr>
          <a:xfrm>
            <a:off x="4419600" y="0"/>
            <a:ext cx="4724400" cy="2895600"/>
          </a:xfrm>
          <a:prstGeom prst="rect">
            <a:avLst/>
          </a:prstGeom>
        </p:spPr>
      </p:pic>
      <p:sp>
        <p:nvSpPr>
          <p:cNvPr id="5" name="TextBox 4"/>
          <p:cNvSpPr txBox="1"/>
          <p:nvPr/>
        </p:nvSpPr>
        <p:spPr>
          <a:xfrm>
            <a:off x="7142205" y="2587823"/>
            <a:ext cx="2250989" cy="307777"/>
          </a:xfrm>
          <a:prstGeom prst="rect">
            <a:avLst/>
          </a:prstGeom>
          <a:noFill/>
        </p:spPr>
        <p:txBody>
          <a:bodyPr wrap="square" rtlCol="0">
            <a:spAutoFit/>
          </a:bodyPr>
          <a:lstStyle/>
          <a:p>
            <a:r>
              <a:rPr lang="en-US" sz="1400" dirty="0" smtClean="0">
                <a:solidFill>
                  <a:schemeClr val="bg1"/>
                </a:solidFill>
              </a:rPr>
              <a:t>pastorwalt.hubpages.com</a:t>
            </a:r>
            <a:endParaRPr lang="en-US" sz="1400" dirty="0">
              <a:solidFill>
                <a:schemeClr val="bg1"/>
              </a:solidFill>
            </a:endParaRPr>
          </a:p>
        </p:txBody>
      </p:sp>
      <p:sp>
        <p:nvSpPr>
          <p:cNvPr id="6" name="TextBox 5"/>
          <p:cNvSpPr txBox="1"/>
          <p:nvPr/>
        </p:nvSpPr>
        <p:spPr>
          <a:xfrm>
            <a:off x="0" y="0"/>
            <a:ext cx="9144000" cy="6494085"/>
          </a:xfrm>
          <a:prstGeom prst="rect">
            <a:avLst/>
          </a:prstGeom>
          <a:noFill/>
        </p:spPr>
        <p:txBody>
          <a:bodyPr wrap="square" rtlCol="0">
            <a:spAutoFit/>
          </a:bodyPr>
          <a:lstStyle/>
          <a:p>
            <a:r>
              <a:rPr lang="en-US" sz="3200" dirty="0" smtClean="0">
                <a:solidFill>
                  <a:srgbClr val="FFFF00"/>
                </a:solidFill>
              </a:rPr>
              <a:t>Intimacy with God</a:t>
            </a:r>
            <a:endParaRPr lang="en-US" sz="3200" dirty="0">
              <a:solidFill>
                <a:schemeClr val="bg1"/>
              </a:solidFill>
            </a:endParaRPr>
          </a:p>
          <a:p>
            <a:endParaRPr lang="en-US" sz="3200" dirty="0" smtClean="0">
              <a:solidFill>
                <a:schemeClr val="bg1"/>
              </a:solidFill>
            </a:endParaRPr>
          </a:p>
          <a:p>
            <a:r>
              <a:rPr lang="en-US" sz="3200" dirty="0" smtClean="0">
                <a:solidFill>
                  <a:schemeClr val="bg1"/>
                </a:solidFill>
              </a:rPr>
              <a:t>1 </a:t>
            </a:r>
            <a:r>
              <a:rPr lang="en-US" sz="3200" dirty="0">
                <a:solidFill>
                  <a:schemeClr val="bg1"/>
                </a:solidFill>
              </a:rPr>
              <a:t>John 1.5b-6 NET:  </a:t>
            </a:r>
            <a:endParaRPr lang="en-US" sz="3200" dirty="0" smtClean="0">
              <a:solidFill>
                <a:schemeClr val="bg1"/>
              </a:solidFill>
            </a:endParaRPr>
          </a:p>
          <a:p>
            <a:r>
              <a:rPr lang="en-US" sz="3200" dirty="0" smtClean="0">
                <a:solidFill>
                  <a:schemeClr val="bg1"/>
                </a:solidFill>
              </a:rPr>
              <a:t>“</a:t>
            </a:r>
            <a:r>
              <a:rPr lang="en-US" sz="3200" dirty="0">
                <a:solidFill>
                  <a:schemeClr val="bg1"/>
                </a:solidFill>
              </a:rPr>
              <a:t>God is light, and in him </a:t>
            </a:r>
            <a:endParaRPr lang="en-US" sz="3200" dirty="0" smtClean="0">
              <a:solidFill>
                <a:schemeClr val="bg1"/>
              </a:solidFill>
            </a:endParaRPr>
          </a:p>
          <a:p>
            <a:r>
              <a:rPr lang="en-US" sz="3200" dirty="0" smtClean="0">
                <a:solidFill>
                  <a:schemeClr val="bg1"/>
                </a:solidFill>
              </a:rPr>
              <a:t>there </a:t>
            </a:r>
            <a:r>
              <a:rPr lang="en-US" sz="3200" dirty="0">
                <a:solidFill>
                  <a:schemeClr val="bg1"/>
                </a:solidFill>
              </a:rPr>
              <a:t>is no darkness at </a:t>
            </a:r>
            <a:r>
              <a:rPr lang="en-US" sz="3200" dirty="0" smtClean="0">
                <a:solidFill>
                  <a:schemeClr val="bg1"/>
                </a:solidFill>
              </a:rPr>
              <a:t>all.</a:t>
            </a:r>
          </a:p>
          <a:p>
            <a:r>
              <a:rPr lang="en-US" sz="3200" dirty="0" smtClean="0">
                <a:solidFill>
                  <a:schemeClr val="bg1"/>
                </a:solidFill>
              </a:rPr>
              <a:t>If </a:t>
            </a:r>
            <a:r>
              <a:rPr lang="en-US" sz="3200" dirty="0">
                <a:solidFill>
                  <a:schemeClr val="bg1"/>
                </a:solidFill>
              </a:rPr>
              <a:t>we say we have </a:t>
            </a:r>
            <a:endParaRPr lang="en-US" sz="3200" dirty="0" smtClean="0">
              <a:solidFill>
                <a:schemeClr val="bg1"/>
              </a:solidFill>
            </a:endParaRPr>
          </a:p>
          <a:p>
            <a:r>
              <a:rPr lang="en-US" sz="3200" dirty="0" smtClean="0">
                <a:solidFill>
                  <a:schemeClr val="bg1"/>
                </a:solidFill>
              </a:rPr>
              <a:t>fellowship </a:t>
            </a:r>
            <a:r>
              <a:rPr lang="en-US" sz="3200" dirty="0">
                <a:solidFill>
                  <a:schemeClr val="bg1"/>
                </a:solidFill>
              </a:rPr>
              <a:t>with him and yet keep on walking in the darkness, we are lying and not practicing the truth.”</a:t>
            </a:r>
            <a:endParaRPr lang="en-US" sz="3200" dirty="0">
              <a:solidFill>
                <a:schemeClr val="bg1"/>
              </a:solidFill>
            </a:endParaRPr>
          </a:p>
          <a:p>
            <a:endParaRPr lang="en-US" sz="3200" dirty="0" smtClean="0">
              <a:solidFill>
                <a:schemeClr val="bg1"/>
              </a:solidFill>
            </a:endParaRPr>
          </a:p>
          <a:p>
            <a:pPr lvl="0"/>
            <a:r>
              <a:rPr lang="en-US" sz="3200" dirty="0">
                <a:solidFill>
                  <a:schemeClr val="bg1"/>
                </a:solidFill>
              </a:rPr>
              <a:t>John 14.21 NET: “The person who has my commandments and obeys them is the one who loves me. The one who loves me will be loved by my Father, and I will love him and will reveal myself to him</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8833098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1610497" y="0"/>
            <a:ext cx="1573427" cy="52722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a:t>
            </a:r>
            <a:endParaRPr lang="en-US" sz="2800" dirty="0"/>
          </a:p>
        </p:txBody>
      </p:sp>
      <p:sp>
        <p:nvSpPr>
          <p:cNvPr id="7" name="Oval 6"/>
          <p:cNvSpPr/>
          <p:nvPr/>
        </p:nvSpPr>
        <p:spPr>
          <a:xfrm>
            <a:off x="0" y="753762"/>
            <a:ext cx="2397211" cy="52722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indwelling</a:t>
            </a:r>
            <a:endParaRPr lang="en-US" sz="2800" dirty="0"/>
          </a:p>
        </p:txBody>
      </p:sp>
      <p:sp>
        <p:nvSpPr>
          <p:cNvPr id="8" name="Oval 7"/>
          <p:cNvSpPr/>
          <p:nvPr/>
        </p:nvSpPr>
        <p:spPr>
          <a:xfrm>
            <a:off x="2541372" y="753762"/>
            <a:ext cx="1573427" cy="52722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grace</a:t>
            </a:r>
            <a:endParaRPr lang="en-US" sz="2800" dirty="0"/>
          </a:p>
        </p:txBody>
      </p:sp>
      <p:sp>
        <p:nvSpPr>
          <p:cNvPr id="3" name="Rectangle 2"/>
          <p:cNvSpPr/>
          <p:nvPr/>
        </p:nvSpPr>
        <p:spPr>
          <a:xfrm>
            <a:off x="1309816" y="1540476"/>
            <a:ext cx="1919416" cy="4530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submit</a:t>
            </a:r>
            <a:endParaRPr lang="en-US" sz="2800" dirty="0"/>
          </a:p>
        </p:txBody>
      </p:sp>
      <p:sp>
        <p:nvSpPr>
          <p:cNvPr id="9" name="Rectangle 8"/>
          <p:cNvSpPr/>
          <p:nvPr/>
        </p:nvSpPr>
        <p:spPr>
          <a:xfrm>
            <a:off x="1309816" y="2253049"/>
            <a:ext cx="1919416" cy="4530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yield</a:t>
            </a:r>
            <a:endParaRPr lang="en-US" sz="2800" dirty="0"/>
          </a:p>
        </p:txBody>
      </p:sp>
      <p:sp>
        <p:nvSpPr>
          <p:cNvPr id="10" name="Oval 9"/>
          <p:cNvSpPr/>
          <p:nvPr/>
        </p:nvSpPr>
        <p:spPr>
          <a:xfrm>
            <a:off x="1482810" y="2965622"/>
            <a:ext cx="1573427" cy="52722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filling</a:t>
            </a:r>
            <a:endParaRPr lang="en-US" sz="2800" dirty="0"/>
          </a:p>
        </p:txBody>
      </p:sp>
      <p:sp>
        <p:nvSpPr>
          <p:cNvPr id="11" name="Rectangle 10"/>
          <p:cNvSpPr/>
          <p:nvPr/>
        </p:nvSpPr>
        <p:spPr>
          <a:xfrm>
            <a:off x="1309816" y="3752336"/>
            <a:ext cx="1919416" cy="4530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 led</a:t>
            </a:r>
            <a:endParaRPr lang="en-US" sz="2800" dirty="0"/>
          </a:p>
        </p:txBody>
      </p:sp>
      <p:sp>
        <p:nvSpPr>
          <p:cNvPr id="12" name="Rectangle 11"/>
          <p:cNvSpPr/>
          <p:nvPr/>
        </p:nvSpPr>
        <p:spPr>
          <a:xfrm>
            <a:off x="0" y="4539050"/>
            <a:ext cx="1919416" cy="4530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appropriate</a:t>
            </a:r>
            <a:endParaRPr lang="en-US" sz="2800" dirty="0"/>
          </a:p>
        </p:txBody>
      </p:sp>
      <p:sp>
        <p:nvSpPr>
          <p:cNvPr id="13" name="Rectangle 12"/>
          <p:cNvSpPr/>
          <p:nvPr/>
        </p:nvSpPr>
        <p:spPr>
          <a:xfrm>
            <a:off x="0" y="5251623"/>
            <a:ext cx="1919416" cy="4530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resist</a:t>
            </a:r>
            <a:endParaRPr lang="en-US" sz="2800" dirty="0"/>
          </a:p>
        </p:txBody>
      </p:sp>
      <p:sp>
        <p:nvSpPr>
          <p:cNvPr id="14" name="Rectangle 13"/>
          <p:cNvSpPr/>
          <p:nvPr/>
        </p:nvSpPr>
        <p:spPr>
          <a:xfrm>
            <a:off x="2221679" y="5251622"/>
            <a:ext cx="1919416" cy="4530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confess</a:t>
            </a:r>
            <a:endParaRPr lang="en-US" sz="2800" dirty="0"/>
          </a:p>
        </p:txBody>
      </p:sp>
      <p:sp>
        <p:nvSpPr>
          <p:cNvPr id="15" name="Rectangle 14"/>
          <p:cNvSpPr/>
          <p:nvPr/>
        </p:nvSpPr>
        <p:spPr>
          <a:xfrm>
            <a:off x="1309816" y="5964196"/>
            <a:ext cx="1919416" cy="4530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obey</a:t>
            </a:r>
            <a:endParaRPr lang="en-US" sz="2800" dirty="0"/>
          </a:p>
        </p:txBody>
      </p:sp>
      <p:sp>
        <p:nvSpPr>
          <p:cNvPr id="16" name="Rounded Rectangle 15"/>
          <p:cNvSpPr/>
          <p:nvPr/>
        </p:nvSpPr>
        <p:spPr>
          <a:xfrm>
            <a:off x="4955058" y="2189205"/>
            <a:ext cx="2788509" cy="58076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fruit of the Spirit</a:t>
            </a:r>
            <a:endParaRPr lang="en-US" sz="2800" dirty="0"/>
          </a:p>
        </p:txBody>
      </p:sp>
      <p:sp>
        <p:nvSpPr>
          <p:cNvPr id="17" name="Rounded Rectangle 16"/>
          <p:cNvSpPr/>
          <p:nvPr/>
        </p:nvSpPr>
        <p:spPr>
          <a:xfrm>
            <a:off x="4955057" y="5964196"/>
            <a:ext cx="2788509" cy="58076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intimacy</a:t>
            </a:r>
            <a:endParaRPr lang="en-US" sz="2800" dirty="0"/>
          </a:p>
        </p:txBody>
      </p:sp>
      <p:cxnSp>
        <p:nvCxnSpPr>
          <p:cNvPr id="19" name="Straight Arrow Connector 18"/>
          <p:cNvCxnSpPr>
            <a:stCxn id="2" idx="4"/>
            <a:endCxn id="7" idx="7"/>
          </p:cNvCxnSpPr>
          <p:nvPr/>
        </p:nvCxnSpPr>
        <p:spPr>
          <a:xfrm flipH="1">
            <a:off x="2046148" y="527222"/>
            <a:ext cx="351063" cy="303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4"/>
            <a:endCxn id="8" idx="1"/>
          </p:cNvCxnSpPr>
          <p:nvPr/>
        </p:nvCxnSpPr>
        <p:spPr>
          <a:xfrm>
            <a:off x="2397211" y="527222"/>
            <a:ext cx="374584" cy="303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p:cNvCxnSpPr>
          <p:nvPr/>
        </p:nvCxnSpPr>
        <p:spPr>
          <a:xfrm flipH="1">
            <a:off x="2397210" y="1203774"/>
            <a:ext cx="374585" cy="2955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97210" y="1971428"/>
            <a:ext cx="0" cy="2816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6671" y="1255261"/>
            <a:ext cx="663144" cy="997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97210" y="2684001"/>
            <a:ext cx="1" cy="2816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380734" y="3492844"/>
            <a:ext cx="12358" cy="2594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393092" y="4205417"/>
            <a:ext cx="1" cy="1046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919416" y="4205417"/>
            <a:ext cx="461319" cy="333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120346" y="4988013"/>
            <a:ext cx="958" cy="263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3"/>
            <a:endCxn id="14" idx="1"/>
          </p:cNvCxnSpPr>
          <p:nvPr/>
        </p:nvCxnSpPr>
        <p:spPr>
          <a:xfrm flipV="1">
            <a:off x="1919416" y="5478163"/>
            <a:ext cx="30226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393092" y="5739230"/>
            <a:ext cx="2" cy="2249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20347" y="5739230"/>
            <a:ext cx="234301" cy="2249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279509" y="2535673"/>
            <a:ext cx="1647925" cy="26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279508" y="6266936"/>
            <a:ext cx="1647925" cy="26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72038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687" t="8686" r="11984" b="13697"/>
          <a:stretch/>
        </p:blipFill>
        <p:spPr>
          <a:xfrm>
            <a:off x="4374292" y="3164826"/>
            <a:ext cx="4736756" cy="3660221"/>
          </a:xfrm>
          <a:prstGeom prst="rect">
            <a:avLst/>
          </a:prstGeom>
          <a:ln w="38100">
            <a:solidFill>
              <a:srgbClr val="FFFF00"/>
            </a:solidFill>
          </a:ln>
        </p:spPr>
      </p:pic>
      <p:sp>
        <p:nvSpPr>
          <p:cNvPr id="4" name="TextBox 3"/>
          <p:cNvSpPr txBox="1"/>
          <p:nvPr/>
        </p:nvSpPr>
        <p:spPr>
          <a:xfrm>
            <a:off x="6810726" y="6550223"/>
            <a:ext cx="2333274" cy="307777"/>
          </a:xfrm>
          <a:prstGeom prst="rect">
            <a:avLst/>
          </a:prstGeom>
          <a:noFill/>
        </p:spPr>
        <p:txBody>
          <a:bodyPr wrap="square" rtlCol="0">
            <a:spAutoFit/>
          </a:bodyPr>
          <a:lstStyle/>
          <a:p>
            <a:pPr algn="r"/>
            <a:r>
              <a:rPr lang="en-US" sz="1400" dirty="0" smtClean="0"/>
              <a:t>thegardenworshipcenter.com</a:t>
            </a:r>
            <a:endParaRPr lang="en-US" sz="1400" dirty="0"/>
          </a:p>
        </p:txBody>
      </p:sp>
      <p:sp>
        <p:nvSpPr>
          <p:cNvPr id="5" name="TextBox 4"/>
          <p:cNvSpPr txBox="1"/>
          <p:nvPr/>
        </p:nvSpPr>
        <p:spPr>
          <a:xfrm>
            <a:off x="0" y="0"/>
            <a:ext cx="9144000" cy="5509200"/>
          </a:xfrm>
          <a:prstGeom prst="rect">
            <a:avLst/>
          </a:prstGeom>
          <a:noFill/>
        </p:spPr>
        <p:txBody>
          <a:bodyPr wrap="square" rtlCol="0">
            <a:spAutoFit/>
          </a:bodyPr>
          <a:lstStyle/>
          <a:p>
            <a:r>
              <a:rPr lang="en-US" sz="3200" dirty="0" smtClean="0">
                <a:solidFill>
                  <a:srgbClr val="FFFF00"/>
                </a:solidFill>
              </a:rPr>
              <a:t>Resist Distraction</a:t>
            </a:r>
          </a:p>
          <a:p>
            <a:r>
              <a:rPr lang="en-US" sz="3200" dirty="0">
                <a:solidFill>
                  <a:schemeClr val="bg1"/>
                </a:solidFill>
              </a:rPr>
              <a:t>Luke 10.38-40 NET:  “Jesus entered a certain village where a woman named Martha welcomed him as a guest. She had a sister named Mary, who sat at the Lord's feet and listened to what he said.  But Martha was distracted with all the preparations she had to make</a:t>
            </a:r>
            <a:r>
              <a:rPr lang="en-US" sz="3200" dirty="0" smtClean="0">
                <a:solidFill>
                  <a:schemeClr val="bg1"/>
                </a:solidFill>
              </a:rPr>
              <a:t>…”</a:t>
            </a:r>
          </a:p>
          <a:p>
            <a:endParaRPr lang="en-US" sz="3200" dirty="0">
              <a:solidFill>
                <a:schemeClr val="bg1"/>
              </a:solidFill>
            </a:endParaRPr>
          </a:p>
          <a:p>
            <a:r>
              <a:rPr lang="en-US" sz="3200" dirty="0" smtClean="0">
                <a:solidFill>
                  <a:schemeClr val="bg1"/>
                </a:solidFill>
                <a:sym typeface="Wingdings 2" panose="05020102010507070707" pitchFamily="18" charset="2"/>
              </a:rPr>
              <a:t> </a:t>
            </a:r>
            <a:r>
              <a:rPr lang="en-US" sz="3200" dirty="0" smtClean="0">
                <a:solidFill>
                  <a:schemeClr val="bg1"/>
                </a:solidFill>
              </a:rPr>
              <a:t>Weed out good things</a:t>
            </a:r>
          </a:p>
          <a:p>
            <a:r>
              <a:rPr lang="en-US" sz="3200" dirty="0" smtClean="0">
                <a:solidFill>
                  <a:schemeClr val="bg1"/>
                </a:solidFill>
              </a:rPr>
              <a:t>that hold you back from</a:t>
            </a:r>
          </a:p>
          <a:p>
            <a:r>
              <a:rPr lang="en-US" sz="3200" dirty="0" smtClean="0">
                <a:solidFill>
                  <a:schemeClr val="bg1"/>
                </a:solidFill>
              </a:rPr>
              <a:t>what is better from God.</a:t>
            </a:r>
          </a:p>
        </p:txBody>
      </p:sp>
    </p:spTree>
    <p:extLst>
      <p:ext uri="{BB962C8B-B14F-4D97-AF65-F5344CB8AC3E}">
        <p14:creationId xmlns:p14="http://schemas.microsoft.com/office/powerpoint/2010/main" val="406682876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05175" cy="3295650"/>
          </a:xfrm>
          <a:prstGeom prst="rect">
            <a:avLst/>
          </a:prstGeom>
        </p:spPr>
      </p:pic>
      <p:sp>
        <p:nvSpPr>
          <p:cNvPr id="3" name="TextBox 2"/>
          <p:cNvSpPr txBox="1"/>
          <p:nvPr/>
        </p:nvSpPr>
        <p:spPr>
          <a:xfrm>
            <a:off x="2726725" y="0"/>
            <a:ext cx="1375719" cy="307777"/>
          </a:xfrm>
          <a:prstGeom prst="rect">
            <a:avLst/>
          </a:prstGeom>
          <a:noFill/>
        </p:spPr>
        <p:txBody>
          <a:bodyPr wrap="square" rtlCol="0">
            <a:spAutoFit/>
          </a:bodyPr>
          <a:lstStyle/>
          <a:p>
            <a:r>
              <a:rPr lang="en-US" sz="1400" dirty="0" smtClean="0">
                <a:solidFill>
                  <a:schemeClr val="bg1"/>
                </a:solidFill>
              </a:rPr>
              <a:t>alanvincent.com</a:t>
            </a:r>
            <a:endParaRPr lang="en-US" sz="1400" dirty="0"/>
          </a:p>
        </p:txBody>
      </p:sp>
      <p:sp>
        <p:nvSpPr>
          <p:cNvPr id="4" name="TextBox 3"/>
          <p:cNvSpPr txBox="1"/>
          <p:nvPr/>
        </p:nvSpPr>
        <p:spPr>
          <a:xfrm>
            <a:off x="0" y="3690551"/>
            <a:ext cx="9143999" cy="3046988"/>
          </a:xfrm>
          <a:prstGeom prst="rect">
            <a:avLst/>
          </a:prstGeom>
          <a:noFill/>
        </p:spPr>
        <p:txBody>
          <a:bodyPr wrap="square" rtlCol="0">
            <a:spAutoFit/>
          </a:bodyPr>
          <a:lstStyle/>
          <a:p>
            <a:r>
              <a:rPr lang="en-US" sz="3200" dirty="0" smtClean="0">
                <a:solidFill>
                  <a:srgbClr val="FFFF00"/>
                </a:solidFill>
              </a:rPr>
              <a:t>Resist Deception</a:t>
            </a:r>
          </a:p>
          <a:p>
            <a:r>
              <a:rPr lang="en-US" sz="3200" dirty="0">
                <a:solidFill>
                  <a:schemeClr val="bg1"/>
                </a:solidFill>
              </a:rPr>
              <a:t>1 Corinthians 15.33 NASB:</a:t>
            </a:r>
            <a:r>
              <a:rPr lang="en-US" sz="3200" b="1" dirty="0">
                <a:solidFill>
                  <a:schemeClr val="bg1"/>
                </a:solidFill>
              </a:rPr>
              <a:t>  “</a:t>
            </a:r>
            <a:r>
              <a:rPr lang="en-US" sz="3200" dirty="0">
                <a:solidFill>
                  <a:schemeClr val="bg1"/>
                </a:solidFill>
              </a:rPr>
              <a:t>Do not be deceived: ‘Bad company corrupts good morals</a:t>
            </a:r>
            <a:r>
              <a:rPr lang="en-US" sz="3200" dirty="0" smtClean="0">
                <a:solidFill>
                  <a:schemeClr val="bg1"/>
                </a:solidFill>
              </a:rPr>
              <a:t>.’”</a:t>
            </a:r>
          </a:p>
          <a:p>
            <a:endParaRPr lang="en-US" sz="3200" dirty="0">
              <a:solidFill>
                <a:schemeClr val="bg1"/>
              </a:solidFill>
            </a:endParaRPr>
          </a:p>
          <a:p>
            <a:pPr marL="457200" indent="-457200">
              <a:buFont typeface="Wingdings 2" panose="05020102010507070707" pitchFamily="18" charset="2"/>
              <a:buChar char=""/>
            </a:pPr>
            <a:r>
              <a:rPr lang="en-US" sz="3200" dirty="0" smtClean="0">
                <a:solidFill>
                  <a:schemeClr val="bg1"/>
                </a:solidFill>
                <a:sym typeface="Wingdings 2" panose="05020102010507070707" pitchFamily="18" charset="2"/>
              </a:rPr>
              <a:t>Beware of deception from… </a:t>
            </a:r>
          </a:p>
          <a:p>
            <a:r>
              <a:rPr lang="en-US" sz="3200" dirty="0">
                <a:solidFill>
                  <a:schemeClr val="bg1"/>
                </a:solidFill>
                <a:sym typeface="Wingdings 2" panose="05020102010507070707" pitchFamily="18" charset="2"/>
              </a:rPr>
              <a:t>	</a:t>
            </a:r>
            <a:r>
              <a:rPr lang="en-US" sz="3200" dirty="0" smtClean="0">
                <a:solidFill>
                  <a:schemeClr val="bg1"/>
                </a:solidFill>
                <a:sym typeface="Wingdings 2" panose="05020102010507070707" pitchFamily="18" charset="2"/>
              </a:rPr>
              <a:t>	</a:t>
            </a:r>
            <a:r>
              <a:rPr lang="en-US" sz="3200" dirty="0" smtClean="0">
                <a:solidFill>
                  <a:schemeClr val="bg1"/>
                </a:solidFill>
              </a:rPr>
              <a:t>friends, false teachers, flesh, demons</a:t>
            </a:r>
            <a:endParaRPr lang="en-US" sz="3200" dirty="0">
              <a:solidFill>
                <a:schemeClr val="bg1"/>
              </a:solidFill>
            </a:endParaRPr>
          </a:p>
        </p:txBody>
      </p:sp>
    </p:spTree>
    <p:extLst>
      <p:ext uri="{BB962C8B-B14F-4D97-AF65-F5344CB8AC3E}">
        <p14:creationId xmlns:p14="http://schemas.microsoft.com/office/powerpoint/2010/main" val="81990404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511" t="-1" r="26076" b="10366"/>
          <a:stretch/>
        </p:blipFill>
        <p:spPr>
          <a:xfrm>
            <a:off x="6619009" y="-1"/>
            <a:ext cx="2524991" cy="6858000"/>
          </a:xfrm>
          <a:prstGeom prst="rect">
            <a:avLst/>
          </a:prstGeom>
        </p:spPr>
      </p:pic>
      <p:sp>
        <p:nvSpPr>
          <p:cNvPr id="4" name="TextBox 3"/>
          <p:cNvSpPr txBox="1"/>
          <p:nvPr/>
        </p:nvSpPr>
        <p:spPr>
          <a:xfrm>
            <a:off x="1" y="920620"/>
            <a:ext cx="6619008" cy="5016758"/>
          </a:xfrm>
          <a:prstGeom prst="rect">
            <a:avLst/>
          </a:prstGeom>
          <a:noFill/>
        </p:spPr>
        <p:txBody>
          <a:bodyPr wrap="square" rtlCol="0">
            <a:spAutoFit/>
          </a:bodyPr>
          <a:lstStyle/>
          <a:p>
            <a:r>
              <a:rPr lang="en-US" sz="3200" dirty="0" smtClean="0">
                <a:solidFill>
                  <a:srgbClr val="FFFF00"/>
                </a:solidFill>
              </a:rPr>
              <a:t>Resist Accusation</a:t>
            </a:r>
          </a:p>
          <a:p>
            <a:r>
              <a:rPr lang="en-US" sz="3200" dirty="0">
                <a:solidFill>
                  <a:schemeClr val="bg1"/>
                </a:solidFill>
              </a:rPr>
              <a:t>John 13.2 NET:  </a:t>
            </a:r>
            <a:r>
              <a:rPr lang="en-US" sz="3200" dirty="0" smtClean="0">
                <a:solidFill>
                  <a:schemeClr val="bg1"/>
                </a:solidFill>
              </a:rPr>
              <a:t>“… the </a:t>
            </a:r>
            <a:r>
              <a:rPr lang="en-US" sz="3200" dirty="0">
                <a:solidFill>
                  <a:schemeClr val="bg1"/>
                </a:solidFill>
              </a:rPr>
              <a:t>devil had already put into the heart of Judas Iscariot, Simon's son, that he should betray Jesus</a:t>
            </a:r>
            <a:r>
              <a:rPr lang="en-US" sz="3200" dirty="0" smtClean="0">
                <a:solidFill>
                  <a:schemeClr val="bg1"/>
                </a:solidFill>
              </a:rPr>
              <a:t>.”</a:t>
            </a:r>
          </a:p>
          <a:p>
            <a:endParaRPr lang="en-US" sz="3200" dirty="0">
              <a:solidFill>
                <a:schemeClr val="bg1"/>
              </a:solidFill>
            </a:endParaRPr>
          </a:p>
          <a:p>
            <a:pPr marL="457200" indent="-457200">
              <a:buFont typeface="Wingdings 2" panose="05020102010507070707" pitchFamily="18" charset="2"/>
              <a:buChar char=""/>
            </a:pPr>
            <a:r>
              <a:rPr lang="en-US" sz="3200" dirty="0" smtClean="0">
                <a:solidFill>
                  <a:schemeClr val="bg1"/>
                </a:solidFill>
              </a:rPr>
              <a:t>Take every thought captive in the name of Christ.</a:t>
            </a:r>
          </a:p>
          <a:p>
            <a:pPr marL="457200" indent="-457200">
              <a:buFont typeface="Wingdings 2" panose="05020102010507070707" pitchFamily="18" charset="2"/>
              <a:buChar char=""/>
            </a:pPr>
            <a:endParaRPr lang="en-US" sz="3200" dirty="0">
              <a:solidFill>
                <a:schemeClr val="bg1"/>
              </a:solidFill>
            </a:endParaRPr>
          </a:p>
          <a:p>
            <a:pPr marL="457200" indent="-457200">
              <a:buFont typeface="Wingdings 2" panose="05020102010507070707" pitchFamily="18" charset="2"/>
              <a:buChar char=""/>
            </a:pPr>
            <a:r>
              <a:rPr lang="en-US" sz="3200" dirty="0" smtClean="0">
                <a:solidFill>
                  <a:schemeClr val="bg1"/>
                </a:solidFill>
              </a:rPr>
              <a:t>Counter lies with scriptural truth.</a:t>
            </a:r>
            <a:endParaRPr lang="en-US" sz="3200" dirty="0">
              <a:solidFill>
                <a:schemeClr val="bg1"/>
              </a:solidFill>
            </a:endParaRPr>
          </a:p>
        </p:txBody>
      </p:sp>
    </p:spTree>
    <p:extLst>
      <p:ext uri="{BB962C8B-B14F-4D97-AF65-F5344CB8AC3E}">
        <p14:creationId xmlns:p14="http://schemas.microsoft.com/office/powerpoint/2010/main" val="286606763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4890" b="19347"/>
          <a:stretch/>
        </p:blipFill>
        <p:spPr>
          <a:xfrm>
            <a:off x="0" y="4663440"/>
            <a:ext cx="9144000" cy="2194560"/>
          </a:xfrm>
          <a:prstGeom prst="rect">
            <a:avLst/>
          </a:prstGeom>
        </p:spPr>
      </p:pic>
      <p:sp>
        <p:nvSpPr>
          <p:cNvPr id="3" name="TextBox 2"/>
          <p:cNvSpPr txBox="1"/>
          <p:nvPr/>
        </p:nvSpPr>
        <p:spPr>
          <a:xfrm>
            <a:off x="4852086" y="6550223"/>
            <a:ext cx="4291914" cy="307777"/>
          </a:xfrm>
          <a:prstGeom prst="rect">
            <a:avLst/>
          </a:prstGeom>
          <a:noFill/>
        </p:spPr>
        <p:txBody>
          <a:bodyPr wrap="square" rtlCol="0">
            <a:spAutoFit/>
          </a:bodyPr>
          <a:lstStyle/>
          <a:p>
            <a:pPr algn="r"/>
            <a:r>
              <a:rPr lang="en-US" sz="1400" dirty="0" smtClean="0">
                <a:solidFill>
                  <a:schemeClr val="bg1"/>
                </a:solidFill>
              </a:rPr>
              <a:t>astonmartin.com</a:t>
            </a:r>
            <a:endParaRPr lang="en-US" sz="1400" dirty="0"/>
          </a:p>
        </p:txBody>
      </p:sp>
      <p:sp>
        <p:nvSpPr>
          <p:cNvPr id="4" name="TextBox 3"/>
          <p:cNvSpPr txBox="1"/>
          <p:nvPr/>
        </p:nvSpPr>
        <p:spPr>
          <a:xfrm>
            <a:off x="1" y="0"/>
            <a:ext cx="9143999" cy="4524315"/>
          </a:xfrm>
          <a:prstGeom prst="rect">
            <a:avLst/>
          </a:prstGeom>
          <a:noFill/>
        </p:spPr>
        <p:txBody>
          <a:bodyPr wrap="square" rtlCol="0">
            <a:spAutoFit/>
          </a:bodyPr>
          <a:lstStyle/>
          <a:p>
            <a:r>
              <a:rPr lang="en-US" sz="3200" dirty="0" smtClean="0">
                <a:solidFill>
                  <a:srgbClr val="FFFF00"/>
                </a:solidFill>
              </a:rPr>
              <a:t>Resist loving the world		</a:t>
            </a:r>
            <a:r>
              <a:rPr lang="en-US" sz="3200" dirty="0" smtClean="0">
                <a:solidFill>
                  <a:schemeClr val="bg1"/>
                </a:solidFill>
              </a:rPr>
              <a:t>1 </a:t>
            </a:r>
            <a:r>
              <a:rPr lang="en-US" sz="3200" dirty="0">
                <a:solidFill>
                  <a:schemeClr val="bg1"/>
                </a:solidFill>
              </a:rPr>
              <a:t>John 2.15-17 </a:t>
            </a:r>
            <a:r>
              <a:rPr lang="en-US" sz="3200" dirty="0" smtClean="0">
                <a:solidFill>
                  <a:schemeClr val="bg1"/>
                </a:solidFill>
              </a:rPr>
              <a:t>NET:  </a:t>
            </a:r>
          </a:p>
          <a:p>
            <a:r>
              <a:rPr lang="en-US" sz="3200" dirty="0" smtClean="0">
                <a:solidFill>
                  <a:schemeClr val="bg1"/>
                </a:solidFill>
              </a:rPr>
              <a:t>“</a:t>
            </a:r>
            <a:r>
              <a:rPr lang="en-US" sz="3200" dirty="0">
                <a:solidFill>
                  <a:schemeClr val="bg1"/>
                </a:solidFill>
              </a:rPr>
              <a:t>Do not love the world or the things in the world. If anyone loves the world, the love of the Father is not in him, because all that is in the world (the desire of the flesh and the desire of the eyes and the arrogance produced by material possessions) is not from the Father, but is from the world.  And the world is passing away with all its desires, but the person who does the will of God remains forever.”</a:t>
            </a:r>
          </a:p>
        </p:txBody>
      </p:sp>
    </p:spTree>
    <p:extLst>
      <p:ext uri="{BB962C8B-B14F-4D97-AF65-F5344CB8AC3E}">
        <p14:creationId xmlns:p14="http://schemas.microsoft.com/office/powerpoint/2010/main" val="242732723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400" r="6398"/>
          <a:stretch/>
        </p:blipFill>
        <p:spPr>
          <a:xfrm>
            <a:off x="4389120" y="3289300"/>
            <a:ext cx="4754880" cy="3568700"/>
          </a:xfrm>
          <a:prstGeom prst="rect">
            <a:avLst/>
          </a:prstGeom>
        </p:spPr>
      </p:pic>
      <p:sp>
        <p:nvSpPr>
          <p:cNvPr id="4" name="TextBox 3"/>
          <p:cNvSpPr txBox="1"/>
          <p:nvPr/>
        </p:nvSpPr>
        <p:spPr>
          <a:xfrm>
            <a:off x="7801231" y="3289300"/>
            <a:ext cx="1258423" cy="307777"/>
          </a:xfrm>
          <a:prstGeom prst="rect">
            <a:avLst/>
          </a:prstGeom>
          <a:noFill/>
        </p:spPr>
        <p:txBody>
          <a:bodyPr wrap="square" rtlCol="0">
            <a:spAutoFit/>
          </a:bodyPr>
          <a:lstStyle/>
          <a:p>
            <a:pPr algn="r"/>
            <a:r>
              <a:rPr lang="en-US" sz="1400" dirty="0" smtClean="0">
                <a:solidFill>
                  <a:schemeClr val="bg1"/>
                </a:solidFill>
              </a:rPr>
              <a:t>revandy.org</a:t>
            </a:r>
            <a:endParaRPr lang="en-US" sz="1400" dirty="0"/>
          </a:p>
        </p:txBody>
      </p:sp>
      <p:sp>
        <p:nvSpPr>
          <p:cNvPr id="6" name="TextBox 5"/>
          <p:cNvSpPr txBox="1"/>
          <p:nvPr/>
        </p:nvSpPr>
        <p:spPr>
          <a:xfrm>
            <a:off x="1" y="0"/>
            <a:ext cx="9143999" cy="4031873"/>
          </a:xfrm>
          <a:prstGeom prst="rect">
            <a:avLst/>
          </a:prstGeom>
          <a:noFill/>
        </p:spPr>
        <p:txBody>
          <a:bodyPr wrap="square" rtlCol="0">
            <a:spAutoFit/>
          </a:bodyPr>
          <a:lstStyle/>
          <a:p>
            <a:r>
              <a:rPr lang="en-US" sz="3200" dirty="0" smtClean="0">
                <a:solidFill>
                  <a:srgbClr val="FFFF00"/>
                </a:solidFill>
              </a:rPr>
              <a:t>Resist the urges of the flesh		</a:t>
            </a:r>
          </a:p>
          <a:p>
            <a:r>
              <a:rPr lang="en-US" sz="3200" dirty="0">
                <a:solidFill>
                  <a:schemeClr val="bg1"/>
                </a:solidFill>
              </a:rPr>
              <a:t>Galatians 5.16-17 NET:  “But I say, live by the Spirit and you will not carry out the desires of the flesh.  For the flesh has desires that are opposed to the Spirit, and the Spirit has desires that are opposed to the flesh, for these are in opposition to each other, so that you cannot do what </a:t>
            </a:r>
            <a:endParaRPr lang="en-US" sz="3200" dirty="0" smtClean="0">
              <a:solidFill>
                <a:schemeClr val="bg1"/>
              </a:solidFill>
            </a:endParaRPr>
          </a:p>
          <a:p>
            <a:r>
              <a:rPr lang="en-US" sz="3200" dirty="0" smtClean="0">
                <a:solidFill>
                  <a:schemeClr val="bg1"/>
                </a:solidFill>
              </a:rPr>
              <a:t>you </a:t>
            </a:r>
            <a:r>
              <a:rPr lang="en-US" sz="3200" dirty="0">
                <a:solidFill>
                  <a:schemeClr val="bg1"/>
                </a:solidFill>
              </a:rPr>
              <a:t>want.”</a:t>
            </a:r>
          </a:p>
        </p:txBody>
      </p:sp>
    </p:spTree>
    <p:extLst>
      <p:ext uri="{BB962C8B-B14F-4D97-AF65-F5344CB8AC3E}">
        <p14:creationId xmlns:p14="http://schemas.microsoft.com/office/powerpoint/2010/main" val="95542228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951" t="10056" r="20383" b="9487"/>
          <a:stretch/>
        </p:blipFill>
        <p:spPr>
          <a:xfrm>
            <a:off x="0" y="0"/>
            <a:ext cx="3418609" cy="3906982"/>
          </a:xfrm>
          <a:prstGeom prst="rect">
            <a:avLst/>
          </a:prstGeom>
        </p:spPr>
      </p:pic>
      <p:sp>
        <p:nvSpPr>
          <p:cNvPr id="3" name="TextBox 2"/>
          <p:cNvSpPr txBox="1"/>
          <p:nvPr/>
        </p:nvSpPr>
        <p:spPr>
          <a:xfrm>
            <a:off x="0" y="0"/>
            <a:ext cx="1773101" cy="307777"/>
          </a:xfrm>
          <a:prstGeom prst="rect">
            <a:avLst/>
          </a:prstGeom>
          <a:noFill/>
        </p:spPr>
        <p:txBody>
          <a:bodyPr wrap="square" rtlCol="0">
            <a:spAutoFit/>
          </a:bodyPr>
          <a:lstStyle/>
          <a:p>
            <a:r>
              <a:rPr lang="en-US" sz="1400" dirty="0">
                <a:solidFill>
                  <a:schemeClr val="bg1"/>
                </a:solidFill>
              </a:rPr>
              <a:t>s</a:t>
            </a:r>
            <a:r>
              <a:rPr lang="en-US" sz="1400" dirty="0" smtClean="0">
                <a:solidFill>
                  <a:schemeClr val="bg1"/>
                </a:solidFill>
              </a:rPr>
              <a:t>aintsnotsinners.org</a:t>
            </a:r>
            <a:endParaRPr lang="en-US" sz="1400" dirty="0"/>
          </a:p>
        </p:txBody>
      </p:sp>
      <p:sp>
        <p:nvSpPr>
          <p:cNvPr id="4" name="TextBox 3"/>
          <p:cNvSpPr txBox="1"/>
          <p:nvPr/>
        </p:nvSpPr>
        <p:spPr>
          <a:xfrm>
            <a:off x="0" y="1215167"/>
            <a:ext cx="9143999" cy="5016758"/>
          </a:xfrm>
          <a:prstGeom prst="rect">
            <a:avLst/>
          </a:prstGeom>
          <a:noFill/>
        </p:spPr>
        <p:txBody>
          <a:bodyPr wrap="square" rtlCol="0">
            <a:spAutoFit/>
          </a:bodyPr>
          <a:lstStyle/>
          <a:p>
            <a:r>
              <a:rPr lang="en-US" sz="3200" dirty="0" smtClean="0">
                <a:solidFill>
                  <a:srgbClr val="FFFF00"/>
                </a:solidFill>
              </a:rPr>
              <a:t>				Resist </a:t>
            </a:r>
            <a:r>
              <a:rPr lang="en-US" sz="3200" dirty="0" smtClean="0">
                <a:solidFill>
                  <a:srgbClr val="FFFF00"/>
                </a:solidFill>
              </a:rPr>
              <a:t>spiritual adversaries	</a:t>
            </a:r>
          </a:p>
          <a:p>
            <a:r>
              <a:rPr lang="en-US" sz="3200" dirty="0" smtClean="0">
                <a:solidFill>
                  <a:schemeClr val="bg1"/>
                </a:solidFill>
              </a:rPr>
              <a:t>				1 </a:t>
            </a:r>
            <a:r>
              <a:rPr lang="en-US" sz="3200" dirty="0">
                <a:solidFill>
                  <a:schemeClr val="bg1"/>
                </a:solidFill>
              </a:rPr>
              <a:t>Peter 5.8-9 NET:  “Be sober </a:t>
            </a:r>
            <a:r>
              <a:rPr lang="en-US" sz="3200" dirty="0" smtClean="0">
                <a:solidFill>
                  <a:schemeClr val="bg1"/>
                </a:solidFill>
              </a:rPr>
              <a:t>				and </a:t>
            </a:r>
            <a:r>
              <a:rPr lang="en-US" sz="3200" dirty="0">
                <a:solidFill>
                  <a:schemeClr val="bg1"/>
                </a:solidFill>
              </a:rPr>
              <a:t>alert. Your enemy the devil, </a:t>
            </a:r>
            <a:r>
              <a:rPr lang="en-US" sz="3200" dirty="0" smtClean="0">
                <a:solidFill>
                  <a:schemeClr val="bg1"/>
                </a:solidFill>
              </a:rPr>
              <a:t>				like </a:t>
            </a:r>
            <a:r>
              <a:rPr lang="en-US" sz="3200" dirty="0">
                <a:solidFill>
                  <a:schemeClr val="bg1"/>
                </a:solidFill>
              </a:rPr>
              <a:t>a roaring lion, is on the </a:t>
            </a:r>
            <a:r>
              <a:rPr lang="en-US" sz="3200" dirty="0" smtClean="0">
                <a:solidFill>
                  <a:schemeClr val="bg1"/>
                </a:solidFill>
              </a:rPr>
              <a:t>					prowl </a:t>
            </a:r>
            <a:r>
              <a:rPr lang="en-US" sz="3200" dirty="0">
                <a:solidFill>
                  <a:schemeClr val="bg1"/>
                </a:solidFill>
              </a:rPr>
              <a:t>looking for someone to devour.  Resist him, strong in your faith, because you know that your brothers and sisters throughout the world are enduring the same kinds of </a:t>
            </a:r>
            <a:r>
              <a:rPr lang="en-US" sz="3200" dirty="0" smtClean="0">
                <a:solidFill>
                  <a:schemeClr val="bg1"/>
                </a:solidFill>
              </a:rPr>
              <a:t>suffering.”</a:t>
            </a:r>
          </a:p>
          <a:p>
            <a:endParaRPr lang="en-US" sz="3200" dirty="0">
              <a:solidFill>
                <a:schemeClr val="bg1"/>
              </a:solidFill>
            </a:endParaRPr>
          </a:p>
          <a:p>
            <a:r>
              <a:rPr lang="en-US" sz="3200" dirty="0" smtClean="0">
                <a:solidFill>
                  <a:schemeClr val="bg1"/>
                </a:solidFill>
                <a:sym typeface="Wingdings 2" panose="05020102010507070707" pitchFamily="18" charset="2"/>
              </a:rPr>
              <a:t> </a:t>
            </a:r>
            <a:r>
              <a:rPr lang="en-US" sz="3200" dirty="0" smtClean="0">
                <a:solidFill>
                  <a:schemeClr val="bg1"/>
                </a:solidFill>
              </a:rPr>
              <a:t>Rely on God to empower you!</a:t>
            </a:r>
            <a:endParaRPr lang="en-US" sz="3200" dirty="0">
              <a:solidFill>
                <a:schemeClr val="bg1"/>
              </a:solidFill>
            </a:endParaRPr>
          </a:p>
        </p:txBody>
      </p:sp>
    </p:spTree>
    <p:extLst>
      <p:ext uri="{BB962C8B-B14F-4D97-AF65-F5344CB8AC3E}">
        <p14:creationId xmlns:p14="http://schemas.microsoft.com/office/powerpoint/2010/main" val="232925873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026" t="11992" r="24220" b="25337"/>
          <a:stretch/>
        </p:blipFill>
        <p:spPr>
          <a:xfrm>
            <a:off x="-1" y="0"/>
            <a:ext cx="4085617" cy="6858000"/>
          </a:xfrm>
          <a:prstGeom prst="rect">
            <a:avLst/>
          </a:prstGeom>
        </p:spPr>
      </p:pic>
      <p:sp>
        <p:nvSpPr>
          <p:cNvPr id="3" name="TextBox 2"/>
          <p:cNvSpPr txBox="1"/>
          <p:nvPr/>
        </p:nvSpPr>
        <p:spPr>
          <a:xfrm>
            <a:off x="0" y="6550223"/>
            <a:ext cx="4085616" cy="307777"/>
          </a:xfrm>
          <a:prstGeom prst="rect">
            <a:avLst/>
          </a:prstGeom>
          <a:noFill/>
        </p:spPr>
        <p:txBody>
          <a:bodyPr wrap="square" rtlCol="0">
            <a:spAutoFit/>
          </a:bodyPr>
          <a:lstStyle/>
          <a:p>
            <a:pPr algn="ctr"/>
            <a:r>
              <a:rPr lang="en-US" sz="1400" b="1" dirty="0" err="1" smtClean="0"/>
              <a:t>Tissot</a:t>
            </a:r>
            <a:endParaRPr lang="en-US" sz="1400" b="1" dirty="0"/>
          </a:p>
        </p:txBody>
      </p:sp>
      <p:sp>
        <p:nvSpPr>
          <p:cNvPr id="2" name="TextBox 1"/>
          <p:cNvSpPr txBox="1"/>
          <p:nvPr/>
        </p:nvSpPr>
        <p:spPr>
          <a:xfrm>
            <a:off x="4085616" y="0"/>
            <a:ext cx="5058384" cy="5016758"/>
          </a:xfrm>
          <a:prstGeom prst="rect">
            <a:avLst/>
          </a:prstGeom>
          <a:noFill/>
        </p:spPr>
        <p:txBody>
          <a:bodyPr wrap="square" rtlCol="0">
            <a:spAutoFit/>
          </a:bodyPr>
          <a:lstStyle/>
          <a:p>
            <a:r>
              <a:rPr lang="en-US" sz="3200" dirty="0" smtClean="0">
                <a:solidFill>
                  <a:srgbClr val="FFFF00"/>
                </a:solidFill>
              </a:rPr>
              <a:t>Resist with all of yourself</a:t>
            </a:r>
          </a:p>
          <a:p>
            <a:r>
              <a:rPr lang="en-US" sz="3200" dirty="0" smtClean="0">
                <a:solidFill>
                  <a:schemeClr val="bg1"/>
                </a:solidFill>
              </a:rPr>
              <a:t>Hebrews </a:t>
            </a:r>
            <a:r>
              <a:rPr lang="en-US" sz="3200" dirty="0">
                <a:solidFill>
                  <a:schemeClr val="bg1"/>
                </a:solidFill>
              </a:rPr>
              <a:t>12.1-4 </a:t>
            </a:r>
            <a:r>
              <a:rPr lang="en-US" sz="3200" dirty="0" smtClean="0">
                <a:solidFill>
                  <a:schemeClr val="bg1"/>
                </a:solidFill>
              </a:rPr>
              <a:t>NIV:  “Consider </a:t>
            </a:r>
            <a:r>
              <a:rPr lang="en-US" sz="3200" dirty="0">
                <a:solidFill>
                  <a:schemeClr val="bg1"/>
                </a:solidFill>
              </a:rPr>
              <a:t>him who endured such opposition from sinners, so that you will not grow weary and lose heart.  In your struggle against sin, you have not yet resisted to the point of shedding your blood.”</a:t>
            </a:r>
            <a:endParaRPr lang="en-US" sz="3200" dirty="0">
              <a:solidFill>
                <a:schemeClr val="bg1"/>
              </a:solidFill>
            </a:endParaRPr>
          </a:p>
        </p:txBody>
      </p:sp>
    </p:spTree>
    <p:extLst>
      <p:ext uri="{BB962C8B-B14F-4D97-AF65-F5344CB8AC3E}">
        <p14:creationId xmlns:p14="http://schemas.microsoft.com/office/powerpoint/2010/main" val="113849782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TotalTime>
  <Words>910</Words>
  <Application>Microsoft Office PowerPoint</Application>
  <PresentationFormat>On-screen Show (4:3)</PresentationFormat>
  <Paragraphs>127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25</cp:revision>
  <dcterms:created xsi:type="dcterms:W3CDTF">2014-07-23T19:20:59Z</dcterms:created>
  <dcterms:modified xsi:type="dcterms:W3CDTF">2014-07-24T12:55:49Z</dcterms:modified>
</cp:coreProperties>
</file>